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94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79648" autoAdjust="0"/>
  </p:normalViewPr>
  <p:slideViewPr>
    <p:cSldViewPr snapToGrid="0">
      <p:cViewPr varScale="1">
        <p:scale>
          <a:sx n="123" d="100"/>
          <a:sy n="123" d="100"/>
        </p:scale>
        <p:origin x="11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5E1F1C-A7F9-4ADD-9A34-CAD4D059ED81}" type="datetimeFigureOut">
              <a:rPr lang="en-US" smtClean="0"/>
              <a:t>3/23/2021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9AC699-6945-4843-AFB1-4C40D53B7DB2}" type="slidenum">
              <a:rPr lang="en-US" smtClean="0"/>
              <a:t>‹#›</a:t>
            </a:fld>
            <a:endParaRPr lang="en-US"/>
          </a:p>
        </p:txBody>
      </p:sp>
    </p:spTree>
    <p:extLst>
      <p:ext uri="{BB962C8B-B14F-4D97-AF65-F5344CB8AC3E}">
        <p14:creationId xmlns:p14="http://schemas.microsoft.com/office/powerpoint/2010/main" val="1346138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students are writing these terms in their vocabulary section of their Theatre Journals </a:t>
            </a:r>
          </a:p>
        </p:txBody>
      </p:sp>
      <p:sp>
        <p:nvSpPr>
          <p:cNvPr id="4" name="Slide Number Placeholder 3"/>
          <p:cNvSpPr>
            <a:spLocks noGrp="1"/>
          </p:cNvSpPr>
          <p:nvPr>
            <p:ph type="sldNum" sz="quarter" idx="5"/>
          </p:nvPr>
        </p:nvSpPr>
        <p:spPr/>
        <p:txBody>
          <a:bodyPr/>
          <a:lstStyle/>
          <a:p>
            <a:fld id="{769AC699-6945-4843-AFB1-4C40D53B7DB2}" type="slidenum">
              <a:rPr lang="en-US" smtClean="0"/>
              <a:t>2</a:t>
            </a:fld>
            <a:endParaRPr lang="en-US"/>
          </a:p>
        </p:txBody>
      </p:sp>
    </p:spTree>
    <p:extLst>
      <p:ext uri="{BB962C8B-B14F-4D97-AF65-F5344CB8AC3E}">
        <p14:creationId xmlns:p14="http://schemas.microsoft.com/office/powerpoint/2010/main" val="2265841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Augusto Boal! My favorite!! </a:t>
            </a:r>
          </a:p>
          <a:p>
            <a:r>
              <a:rPr lang="en-US" dirty="0"/>
              <a:t>Invisible Theatre: a form of theatrical performance that is created in a place that people would not normally expect to see one! Performers disguise the fact that it is a performance from those who observe and who may choose to participate in it, allowing the spectators to view it as real!</a:t>
            </a:r>
          </a:p>
          <a:p>
            <a:r>
              <a:rPr lang="en-US" dirty="0"/>
              <a:t>Forum Theatre: a type of theatre that relates to the engagement of spectators influencing and engaging with the performance as both spectators and actors with the power to stop and change the performance (Deals with Social Justice) </a:t>
            </a:r>
          </a:p>
          <a:p>
            <a:r>
              <a:rPr lang="en-US" dirty="0"/>
              <a:t>Legislative Theatre: similar to Forum Theatre however, directly focuses on policies and laws that could solve issues. </a:t>
            </a:r>
          </a:p>
        </p:txBody>
      </p:sp>
      <p:sp>
        <p:nvSpPr>
          <p:cNvPr id="4" name="Slide Number Placeholder 3"/>
          <p:cNvSpPr>
            <a:spLocks noGrp="1"/>
          </p:cNvSpPr>
          <p:nvPr>
            <p:ph type="sldNum" sz="quarter" idx="5"/>
          </p:nvPr>
        </p:nvSpPr>
        <p:spPr/>
        <p:txBody>
          <a:bodyPr/>
          <a:lstStyle/>
          <a:p>
            <a:fld id="{769AC699-6945-4843-AFB1-4C40D53B7DB2}" type="slidenum">
              <a:rPr lang="en-US" smtClean="0"/>
              <a:t>3</a:t>
            </a:fld>
            <a:endParaRPr lang="en-US"/>
          </a:p>
        </p:txBody>
      </p:sp>
    </p:spTree>
    <p:extLst>
      <p:ext uri="{BB962C8B-B14F-4D97-AF65-F5344CB8AC3E}">
        <p14:creationId xmlns:p14="http://schemas.microsoft.com/office/powerpoint/2010/main" val="121925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 out Theorist/Acting Method Assignment Sheet</a:t>
            </a:r>
          </a:p>
        </p:txBody>
      </p:sp>
      <p:sp>
        <p:nvSpPr>
          <p:cNvPr id="4" name="Slide Number Placeholder 3"/>
          <p:cNvSpPr>
            <a:spLocks noGrp="1"/>
          </p:cNvSpPr>
          <p:nvPr>
            <p:ph type="sldNum" sz="quarter" idx="5"/>
          </p:nvPr>
        </p:nvSpPr>
        <p:spPr/>
        <p:txBody>
          <a:bodyPr/>
          <a:lstStyle/>
          <a:p>
            <a:fld id="{769AC699-6945-4843-AFB1-4C40D53B7DB2}" type="slidenum">
              <a:rPr lang="en-US" smtClean="0"/>
              <a:t>4</a:t>
            </a:fld>
            <a:endParaRPr lang="en-US"/>
          </a:p>
        </p:txBody>
      </p:sp>
    </p:spTree>
    <p:extLst>
      <p:ext uri="{BB962C8B-B14F-4D97-AF65-F5344CB8AC3E}">
        <p14:creationId xmlns:p14="http://schemas.microsoft.com/office/powerpoint/2010/main" val="879209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students select one of the theorist. If there are not enough for all of the students, then students can be in groups. Adjust the assignment and grading dependent on the change. </a:t>
            </a:r>
          </a:p>
        </p:txBody>
      </p:sp>
      <p:sp>
        <p:nvSpPr>
          <p:cNvPr id="4" name="Slide Number Placeholder 3"/>
          <p:cNvSpPr>
            <a:spLocks noGrp="1"/>
          </p:cNvSpPr>
          <p:nvPr>
            <p:ph type="sldNum" sz="quarter" idx="5"/>
          </p:nvPr>
        </p:nvSpPr>
        <p:spPr/>
        <p:txBody>
          <a:bodyPr/>
          <a:lstStyle/>
          <a:p>
            <a:fld id="{769AC699-6945-4843-AFB1-4C40D53B7DB2}" type="slidenum">
              <a:rPr lang="en-US" smtClean="0"/>
              <a:t>5</a:t>
            </a:fld>
            <a:endParaRPr lang="en-US"/>
          </a:p>
        </p:txBody>
      </p:sp>
    </p:spTree>
    <p:extLst>
      <p:ext uri="{BB962C8B-B14F-4D97-AF65-F5344CB8AC3E}">
        <p14:creationId xmlns:p14="http://schemas.microsoft.com/office/powerpoint/2010/main" val="358600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 out Theorist/Acting Method Assignment Sheet</a:t>
            </a:r>
          </a:p>
        </p:txBody>
      </p:sp>
      <p:sp>
        <p:nvSpPr>
          <p:cNvPr id="4" name="Slide Number Placeholder 3"/>
          <p:cNvSpPr>
            <a:spLocks noGrp="1"/>
          </p:cNvSpPr>
          <p:nvPr>
            <p:ph type="sldNum" sz="quarter" idx="5"/>
          </p:nvPr>
        </p:nvSpPr>
        <p:spPr/>
        <p:txBody>
          <a:bodyPr/>
          <a:lstStyle/>
          <a:p>
            <a:fld id="{769AC699-6945-4843-AFB1-4C40D53B7DB2}" type="slidenum">
              <a:rPr lang="en-US" smtClean="0"/>
              <a:t>7</a:t>
            </a:fld>
            <a:endParaRPr lang="en-US"/>
          </a:p>
        </p:txBody>
      </p:sp>
    </p:spTree>
    <p:extLst>
      <p:ext uri="{BB962C8B-B14F-4D97-AF65-F5344CB8AC3E}">
        <p14:creationId xmlns:p14="http://schemas.microsoft.com/office/powerpoint/2010/main" val="4231197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EAABB-375C-483D-BD38-C97E987FC1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B3A561-E0CB-443B-A15C-B3153A0893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580E9B-AA60-431C-9EAF-B35642C90F6D}"/>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5" name="Footer Placeholder 4">
            <a:extLst>
              <a:ext uri="{FF2B5EF4-FFF2-40B4-BE49-F238E27FC236}">
                <a16:creationId xmlns:a16="http://schemas.microsoft.com/office/drawing/2014/main" id="{504CAB9A-684E-459F-B4F8-C1077D2501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7F99AC-F6E0-454B-A499-5350DEA91BCE}"/>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3885727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A0317-42E3-466A-8E4A-D5C24E9D2D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7871E-00EA-4ED6-B59C-4A4D7F90F2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2F7F9A-E692-4125-8ED3-DF37F9E7EC43}"/>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5" name="Footer Placeholder 4">
            <a:extLst>
              <a:ext uri="{FF2B5EF4-FFF2-40B4-BE49-F238E27FC236}">
                <a16:creationId xmlns:a16="http://schemas.microsoft.com/office/drawing/2014/main" id="{E601E26A-0778-4188-99BA-3488D93049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2CABA-18D7-48FC-BE8E-8573C45831FD}"/>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4543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B4566A-FAA7-4B6D-8FBE-B67626C641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B67B54-64A8-41A5-AFAE-6849ED4A43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038FD2-B461-43BD-A101-ADFFEFEC12BA}"/>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5" name="Footer Placeholder 4">
            <a:extLst>
              <a:ext uri="{FF2B5EF4-FFF2-40B4-BE49-F238E27FC236}">
                <a16:creationId xmlns:a16="http://schemas.microsoft.com/office/drawing/2014/main" id="{B0839EA8-B170-4E29-A5A3-D7DE12B99A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97409-920A-4C05-AE50-4E0A4855051F}"/>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132387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83E0-CABA-4E79-9643-8480E2E047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4DBE7-4090-4DFB-97E7-3AF3D24E71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B22EAC-9C3E-49E4-91C9-09EF4345B51B}"/>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5" name="Footer Placeholder 4">
            <a:extLst>
              <a:ext uri="{FF2B5EF4-FFF2-40B4-BE49-F238E27FC236}">
                <a16:creationId xmlns:a16="http://schemas.microsoft.com/office/drawing/2014/main" id="{8746399F-731A-428E-BB0A-654691FB9D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18DF8-4B69-491D-9936-B35297271262}"/>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250286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201D7-0E7B-40FF-BBB9-163F72D2EF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78BAF1-FA62-4EB0-B5F8-281CEDE2E9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505293-E876-43CA-8CD2-CE09CD5CF2D0}"/>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5" name="Footer Placeholder 4">
            <a:extLst>
              <a:ext uri="{FF2B5EF4-FFF2-40B4-BE49-F238E27FC236}">
                <a16:creationId xmlns:a16="http://schemas.microsoft.com/office/drawing/2014/main" id="{71E3208D-3A58-433E-A34A-4445B33E10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BE408-4C7A-4C96-A624-3B404750E604}"/>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177860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CA63-6DD0-4C14-AB5F-969A44E909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DB85B-4B3F-4D65-91CF-D8C43FC364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3AD873-D41F-44F6-87D7-21551A49A4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8F5E84-7EA6-4506-AF67-90DE6258BBDA}"/>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6" name="Footer Placeholder 5">
            <a:extLst>
              <a:ext uri="{FF2B5EF4-FFF2-40B4-BE49-F238E27FC236}">
                <a16:creationId xmlns:a16="http://schemas.microsoft.com/office/drawing/2014/main" id="{8275E340-2E60-41CF-A2B0-CF3446A0B4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D1E0B2-BF11-4D37-8BAB-0CF7326D81E2}"/>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372892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8747-DFDF-4422-9FA1-BD51EAB9A5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8E1989-ADAB-44F7-8DDB-9A9B8DF505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C43972-C0DA-48EA-8298-DD6D6444EB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A2F1AF-8A21-433D-976A-2126A81F0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5899F-4D0D-4C1D-9236-7F305CDA0E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699AFF-C8D3-451F-8A9B-B11999672238}"/>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8" name="Footer Placeholder 7">
            <a:extLst>
              <a:ext uri="{FF2B5EF4-FFF2-40B4-BE49-F238E27FC236}">
                <a16:creationId xmlns:a16="http://schemas.microsoft.com/office/drawing/2014/main" id="{169E5119-5702-4F20-BED3-6D57CE4F9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D73B2F-F94E-4B3D-990A-2897F7C6E24B}"/>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291927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857A6-4F4D-4370-8D12-14EB22E503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AE6CE-A778-40FC-A426-180D15D12D3E}"/>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4" name="Footer Placeholder 3">
            <a:extLst>
              <a:ext uri="{FF2B5EF4-FFF2-40B4-BE49-F238E27FC236}">
                <a16:creationId xmlns:a16="http://schemas.microsoft.com/office/drawing/2014/main" id="{B962E7D0-5AAF-4FAA-85E9-9C8A596497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6200C8-B506-42E9-A256-59B82108AC53}"/>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498446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E8CC0E-CB37-4ADE-B45E-815B165690EB}"/>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3" name="Footer Placeholder 2">
            <a:extLst>
              <a:ext uri="{FF2B5EF4-FFF2-40B4-BE49-F238E27FC236}">
                <a16:creationId xmlns:a16="http://schemas.microsoft.com/office/drawing/2014/main" id="{A3013577-7C8F-4F0D-9A37-0494C78BAE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8418D8-1E29-4C8A-8DB3-A706813B2C1B}"/>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3952619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6B2B3-DCB3-42C5-8435-6C3525CD8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8DC26C-26AB-4055-BACE-A9641A185B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ADCF6A-5E34-4142-A608-76A5134FE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D47277-7949-4CC3-AC26-776B2FB499CC}"/>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6" name="Footer Placeholder 5">
            <a:extLst>
              <a:ext uri="{FF2B5EF4-FFF2-40B4-BE49-F238E27FC236}">
                <a16:creationId xmlns:a16="http://schemas.microsoft.com/office/drawing/2014/main" id="{48FD996A-9D82-4D46-BBAB-1DC9F5A54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99CB4F-328E-41DE-B0BC-83A96D80C71A}"/>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365618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8DCD-F231-4BD1-A230-2EA39DC56C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695E02-0AD6-4CF0-AB5C-1415791139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69556A-4956-4D41-B583-A410388E5E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664374-3E3F-46B3-A115-1B84EEAE8566}"/>
              </a:ext>
            </a:extLst>
          </p:cNvPr>
          <p:cNvSpPr>
            <a:spLocks noGrp="1"/>
          </p:cNvSpPr>
          <p:nvPr>
            <p:ph type="dt" sz="half" idx="10"/>
          </p:nvPr>
        </p:nvSpPr>
        <p:spPr/>
        <p:txBody>
          <a:bodyPr/>
          <a:lstStyle/>
          <a:p>
            <a:fld id="{8F9456FD-E8A1-4F79-B112-0183FC37DE16}" type="datetimeFigureOut">
              <a:rPr lang="en-US" smtClean="0"/>
              <a:t>3/23/2021</a:t>
            </a:fld>
            <a:endParaRPr lang="en-US"/>
          </a:p>
        </p:txBody>
      </p:sp>
      <p:sp>
        <p:nvSpPr>
          <p:cNvPr id="6" name="Footer Placeholder 5">
            <a:extLst>
              <a:ext uri="{FF2B5EF4-FFF2-40B4-BE49-F238E27FC236}">
                <a16:creationId xmlns:a16="http://schemas.microsoft.com/office/drawing/2014/main" id="{9244BD11-AFCD-495D-90D0-6B2D38EE56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6EB260-36F9-4E25-8EDF-3F5C36102978}"/>
              </a:ext>
            </a:extLst>
          </p:cNvPr>
          <p:cNvSpPr>
            <a:spLocks noGrp="1"/>
          </p:cNvSpPr>
          <p:nvPr>
            <p:ph type="sldNum" sz="quarter" idx="12"/>
          </p:nvPr>
        </p:nvSpPr>
        <p:spPr/>
        <p:txBody>
          <a:bodyPr/>
          <a:lstStyle/>
          <a:p>
            <a:fld id="{321A9FED-809D-4595-BAC6-91ED9FE2EC8F}" type="slidenum">
              <a:rPr lang="en-US" smtClean="0"/>
              <a:t>‹#›</a:t>
            </a:fld>
            <a:endParaRPr lang="en-US"/>
          </a:p>
        </p:txBody>
      </p:sp>
    </p:spTree>
    <p:extLst>
      <p:ext uri="{BB962C8B-B14F-4D97-AF65-F5344CB8AC3E}">
        <p14:creationId xmlns:p14="http://schemas.microsoft.com/office/powerpoint/2010/main" val="373821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470386-BF56-48B3-BC75-E81C95D41C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9D798A-08D1-42D5-B895-16F7E35407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142026-8D5F-4ADE-A3D4-4C6E9F06A3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9456FD-E8A1-4F79-B112-0183FC37DE16}" type="datetimeFigureOut">
              <a:rPr lang="en-US" smtClean="0"/>
              <a:t>3/23/2021</a:t>
            </a:fld>
            <a:endParaRPr lang="en-US"/>
          </a:p>
        </p:txBody>
      </p:sp>
      <p:sp>
        <p:nvSpPr>
          <p:cNvPr id="5" name="Footer Placeholder 4">
            <a:extLst>
              <a:ext uri="{FF2B5EF4-FFF2-40B4-BE49-F238E27FC236}">
                <a16:creationId xmlns:a16="http://schemas.microsoft.com/office/drawing/2014/main" id="{07C52DA5-8759-4F12-97FD-2D0549384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1B87E0-B914-4F1D-84DB-134FB887E1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A9FED-809D-4595-BAC6-91ED9FE2EC8F}" type="slidenum">
              <a:rPr lang="en-US" smtClean="0"/>
              <a:t>‹#›</a:t>
            </a:fld>
            <a:endParaRPr lang="en-US"/>
          </a:p>
        </p:txBody>
      </p:sp>
    </p:spTree>
    <p:extLst>
      <p:ext uri="{BB962C8B-B14F-4D97-AF65-F5344CB8AC3E}">
        <p14:creationId xmlns:p14="http://schemas.microsoft.com/office/powerpoint/2010/main" val="2937563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ublicdomainpictures.net/view-image.php?image=34852&amp;picture=&amp;jazyk=IT"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publicdomainpictures.net/view-image.php?image=34852&amp;picture=&amp;jazyk=J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creativecommons.org/licenses/by-sa/3.0/"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s://en.wikipedia.org/wiki/Augusto_Boal" TargetMode="External"/><Relationship Id="rId5" Type="http://schemas.openxmlformats.org/officeDocument/2006/relationships/image" Target="../media/image3.jpg"/><Relationship Id="rId4" Type="http://schemas.openxmlformats.org/officeDocument/2006/relationships/hyperlink" Target="https://www.publicdomainpictures.net/view-image.php?image=34852&amp;picture=&amp;jazyk=J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www.publicdomainpictures.net/view-image.php?image=34852&amp;picture=&amp;jazyk=JP"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publicdomainpictures.net/view-image.php?image=34852&amp;picture=&amp;jazyk=J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publicdomainpictures.net/view-image.php?image=34852&amp;picture=&amp;jazyk=JP"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hyperlink" Target="https://www.publicdomainpictures.net/view-image.php?image=34852&amp;picture=&amp;jazyk=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3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ACDE4-6E74-4482-90AC-AC2CA49EA695}"/>
              </a:ext>
            </a:extLst>
          </p:cNvPr>
          <p:cNvSpPr>
            <a:spLocks noGrp="1"/>
          </p:cNvSpPr>
          <p:nvPr>
            <p:ph type="ctrTitle"/>
          </p:nvPr>
        </p:nvSpPr>
        <p:spPr>
          <a:xfrm>
            <a:off x="1524001" y="684181"/>
            <a:ext cx="9144000" cy="2387600"/>
          </a:xfrm>
        </p:spPr>
        <p:txBody>
          <a:bodyPr/>
          <a:lstStyle/>
          <a:p>
            <a:r>
              <a:rPr lang="en-US" b="1" dirty="0">
                <a:solidFill>
                  <a:schemeClr val="bg1"/>
                </a:solidFill>
                <a:latin typeface="Broadway" panose="04040905080B02020502" pitchFamily="82" charset="0"/>
              </a:rPr>
              <a:t>Welcome Actors! </a:t>
            </a:r>
          </a:p>
        </p:txBody>
      </p:sp>
      <p:sp>
        <p:nvSpPr>
          <p:cNvPr id="3" name="Subtitle 2">
            <a:extLst>
              <a:ext uri="{FF2B5EF4-FFF2-40B4-BE49-F238E27FC236}">
                <a16:creationId xmlns:a16="http://schemas.microsoft.com/office/drawing/2014/main" id="{05D37446-8DBE-4B61-B7FD-B64E5E0420AA}"/>
              </a:ext>
            </a:extLst>
          </p:cNvPr>
          <p:cNvSpPr>
            <a:spLocks noGrp="1"/>
          </p:cNvSpPr>
          <p:nvPr>
            <p:ph type="subTitle" idx="1"/>
          </p:nvPr>
        </p:nvSpPr>
        <p:spPr>
          <a:xfrm>
            <a:off x="1523999" y="3071781"/>
            <a:ext cx="9377779" cy="3375812"/>
          </a:xfrm>
        </p:spPr>
        <p:txBody>
          <a:bodyPr>
            <a:normAutofit fontScale="92500"/>
          </a:bodyPr>
          <a:lstStyle/>
          <a:p>
            <a:r>
              <a:rPr lang="en-US" b="1" dirty="0"/>
              <a:t>Please grab your Theatre Journals and take a seat!</a:t>
            </a:r>
          </a:p>
          <a:p>
            <a:r>
              <a:rPr lang="en-US" b="1" dirty="0"/>
              <a:t>Theatre Journal Writing Prompt for Today! </a:t>
            </a:r>
          </a:p>
          <a:p>
            <a:endParaRPr lang="en-US" b="1" dirty="0"/>
          </a:p>
          <a:p>
            <a:endParaRPr lang="en-US" b="1" dirty="0">
              <a:solidFill>
                <a:schemeClr val="bg1"/>
              </a:solidFill>
            </a:endParaRPr>
          </a:p>
          <a:p>
            <a:endParaRPr lang="en-US" b="1" dirty="0">
              <a:solidFill>
                <a:schemeClr val="bg1"/>
              </a:solidFill>
            </a:endParaRPr>
          </a:p>
          <a:p>
            <a:r>
              <a:rPr lang="en-US" b="1" dirty="0">
                <a:solidFill>
                  <a:schemeClr val="bg1"/>
                </a:solidFill>
              </a:rPr>
              <a:t>Write about your favorite actor/actress! Tell us the reason you like this artist and possibly any theatre techniques this actor may use! Be prepared to share!</a:t>
            </a:r>
          </a:p>
          <a:p>
            <a:r>
              <a:rPr lang="en-US" b="1" dirty="0">
                <a:solidFill>
                  <a:schemeClr val="bg1"/>
                </a:solidFill>
              </a:rPr>
              <a:t>Today’s Date is Monday, April 5</a:t>
            </a:r>
            <a:r>
              <a:rPr lang="en-US" b="1" baseline="30000" dirty="0">
                <a:solidFill>
                  <a:schemeClr val="bg1"/>
                </a:solidFill>
              </a:rPr>
              <a:t>th</a:t>
            </a:r>
            <a:r>
              <a:rPr lang="en-US" b="1" dirty="0">
                <a:solidFill>
                  <a:schemeClr val="bg1"/>
                </a:solidFill>
              </a:rPr>
              <a:t>, 2021</a:t>
            </a:r>
          </a:p>
        </p:txBody>
      </p:sp>
      <p:pic>
        <p:nvPicPr>
          <p:cNvPr id="1026" name="Picture 2" descr="Bitmoji Image">
            <a:extLst>
              <a:ext uri="{FF2B5EF4-FFF2-40B4-BE49-F238E27FC236}">
                <a16:creationId xmlns:a16="http://schemas.microsoft.com/office/drawing/2014/main" id="{409779FD-565E-4BDB-9819-0D4CD473C2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6563" y="3927904"/>
            <a:ext cx="1258873" cy="1258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0736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837473B0-CC2E-450A-ABE3-18F120FF3D39}">
                <a1611:picAttrSrcUrl xmlns:a1611="http://schemas.microsoft.com/office/drawing/2016/11/main" r:id="rId4"/>
              </a:ext>
            </a:extLst>
          </a:blip>
          <a:srcRect/>
          <a:stretch>
            <a:fillRect t="-3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EB4B7-4E53-4719-9350-D413DE6711D8}"/>
              </a:ext>
            </a:extLst>
          </p:cNvPr>
          <p:cNvSpPr>
            <a:spLocks noGrp="1"/>
          </p:cNvSpPr>
          <p:nvPr>
            <p:ph type="title"/>
          </p:nvPr>
        </p:nvSpPr>
        <p:spPr>
          <a:xfrm>
            <a:off x="838199" y="0"/>
            <a:ext cx="10515600" cy="1325563"/>
          </a:xfrm>
        </p:spPr>
        <p:txBody>
          <a:bodyPr>
            <a:normAutofit/>
          </a:bodyPr>
          <a:lstStyle/>
          <a:p>
            <a:pPr algn="ctr"/>
            <a:r>
              <a:rPr lang="en-US" b="1" dirty="0">
                <a:solidFill>
                  <a:schemeClr val="bg1"/>
                </a:solidFill>
              </a:rPr>
              <a:t>Vocabulary – Put on your Vocab Page! </a:t>
            </a:r>
          </a:p>
        </p:txBody>
      </p:sp>
      <p:sp>
        <p:nvSpPr>
          <p:cNvPr id="3" name="Content Placeholder 2">
            <a:extLst>
              <a:ext uri="{FF2B5EF4-FFF2-40B4-BE49-F238E27FC236}">
                <a16:creationId xmlns:a16="http://schemas.microsoft.com/office/drawing/2014/main" id="{AE3A2D1A-32C5-49DB-8928-EB986148E2AA}"/>
              </a:ext>
            </a:extLst>
          </p:cNvPr>
          <p:cNvSpPr>
            <a:spLocks noGrp="1"/>
          </p:cNvSpPr>
          <p:nvPr>
            <p:ph idx="1"/>
          </p:nvPr>
        </p:nvSpPr>
        <p:spPr>
          <a:xfrm>
            <a:off x="2418055" y="2500329"/>
            <a:ext cx="7355889" cy="4063568"/>
          </a:xfrm>
          <a:custGeom>
            <a:avLst/>
            <a:gdLst>
              <a:gd name="connsiteX0" fmla="*/ 0 w 7355889"/>
              <a:gd name="connsiteY0" fmla="*/ 0 h 4063568"/>
              <a:gd name="connsiteX1" fmla="*/ 7355889 w 7355889"/>
              <a:gd name="connsiteY1" fmla="*/ 0 h 4063568"/>
              <a:gd name="connsiteX2" fmla="*/ 7355889 w 7355889"/>
              <a:gd name="connsiteY2" fmla="*/ 4063568 h 4063568"/>
              <a:gd name="connsiteX3" fmla="*/ 0 w 7355889"/>
              <a:gd name="connsiteY3" fmla="*/ 4063568 h 4063568"/>
              <a:gd name="connsiteX4" fmla="*/ 0 w 7355889"/>
              <a:gd name="connsiteY4" fmla="*/ 0 h 40635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55889" h="4063568" fill="none" extrusionOk="0">
                <a:moveTo>
                  <a:pt x="0" y="0"/>
                </a:moveTo>
                <a:cubicBezTo>
                  <a:pt x="3079678" y="119680"/>
                  <a:pt x="3798312" y="-42888"/>
                  <a:pt x="7355889" y="0"/>
                </a:cubicBezTo>
                <a:cubicBezTo>
                  <a:pt x="7226551" y="1877928"/>
                  <a:pt x="7464012" y="3021574"/>
                  <a:pt x="7355889" y="4063568"/>
                </a:cubicBezTo>
                <a:cubicBezTo>
                  <a:pt x="6369237" y="3951611"/>
                  <a:pt x="1542949" y="4201810"/>
                  <a:pt x="0" y="4063568"/>
                </a:cubicBezTo>
                <a:cubicBezTo>
                  <a:pt x="-81281" y="3252045"/>
                  <a:pt x="-106597" y="1566640"/>
                  <a:pt x="0" y="0"/>
                </a:cubicBezTo>
                <a:close/>
              </a:path>
              <a:path w="7355889" h="4063568" stroke="0" extrusionOk="0">
                <a:moveTo>
                  <a:pt x="0" y="0"/>
                </a:moveTo>
                <a:cubicBezTo>
                  <a:pt x="1016662" y="148109"/>
                  <a:pt x="5691118" y="-138879"/>
                  <a:pt x="7355889" y="0"/>
                </a:cubicBezTo>
                <a:cubicBezTo>
                  <a:pt x="7322538" y="913159"/>
                  <a:pt x="7241500" y="2592606"/>
                  <a:pt x="7355889" y="4063568"/>
                </a:cubicBezTo>
                <a:cubicBezTo>
                  <a:pt x="4894386" y="3900235"/>
                  <a:pt x="1743850" y="3985829"/>
                  <a:pt x="0" y="4063568"/>
                </a:cubicBezTo>
                <a:cubicBezTo>
                  <a:pt x="-114993" y="3208187"/>
                  <a:pt x="-71298" y="1425732"/>
                  <a:pt x="0" y="0"/>
                </a:cubicBezTo>
                <a:close/>
              </a:path>
            </a:pathLst>
          </a:custGeom>
          <a:solidFill>
            <a:schemeClr val="tx1">
              <a:lumMod val="50000"/>
              <a:lumOff val="50000"/>
              <a:alpha val="45000"/>
            </a:schemeClr>
          </a:solidFill>
          <a:ln>
            <a:solidFill>
              <a:schemeClr val="tx1"/>
            </a:solidFill>
            <a:extLst>
              <a:ext uri="{C807C97D-BFC1-408E-A445-0C87EB9F89A2}">
                <ask:lineSketchStyleProps xmlns:ask="http://schemas.microsoft.com/office/drawing/2018/sketchyshapes" sd="1290999997">
                  <ask:type>
                    <ask:lineSketchCurved/>
                  </ask:type>
                </ask:lineSketchStyleProps>
              </a:ext>
            </a:extLst>
          </a:ln>
        </p:spPr>
        <p:txBody>
          <a:bodyPr>
            <a:normAutofit/>
          </a:bodyPr>
          <a:lstStyle/>
          <a:p>
            <a:r>
              <a:rPr lang="en-US" b="1" dirty="0">
                <a:solidFill>
                  <a:schemeClr val="bg1"/>
                </a:solidFill>
              </a:rPr>
              <a:t>Acting Technique:</a:t>
            </a:r>
          </a:p>
          <a:p>
            <a:pPr lvl="1"/>
            <a:r>
              <a:rPr lang="en-US" dirty="0">
                <a:solidFill>
                  <a:schemeClr val="bg1"/>
                </a:solidFill>
              </a:rPr>
              <a:t>A technique that is used to approach acting in relation to a specific method  </a:t>
            </a:r>
          </a:p>
          <a:p>
            <a:r>
              <a:rPr lang="en-US" b="1" dirty="0">
                <a:solidFill>
                  <a:schemeClr val="bg1"/>
                </a:solidFill>
              </a:rPr>
              <a:t>Acting Method:</a:t>
            </a:r>
          </a:p>
          <a:p>
            <a:pPr lvl="1"/>
            <a:r>
              <a:rPr lang="en-US" dirty="0">
                <a:solidFill>
                  <a:schemeClr val="bg1"/>
                </a:solidFill>
              </a:rPr>
              <a:t>An acting method is an approach to acting  </a:t>
            </a:r>
          </a:p>
          <a:p>
            <a:r>
              <a:rPr lang="en-US" b="1" dirty="0">
                <a:solidFill>
                  <a:schemeClr val="bg1"/>
                </a:solidFill>
              </a:rPr>
              <a:t>Theatre Theorist: </a:t>
            </a:r>
          </a:p>
          <a:p>
            <a:pPr lvl="1"/>
            <a:r>
              <a:rPr lang="en-US" dirty="0">
                <a:solidFill>
                  <a:schemeClr val="bg1"/>
                </a:solidFill>
              </a:rPr>
              <a:t>A theorist that has created a theory that is used in the theatrical community</a:t>
            </a:r>
          </a:p>
          <a:p>
            <a:pPr lvl="2"/>
            <a:r>
              <a:rPr lang="en-US" dirty="0">
                <a:solidFill>
                  <a:schemeClr val="bg1"/>
                </a:solidFill>
              </a:rPr>
              <a:t>Theorist: a person concerned with the theoretical aspects of a subject, a theoretician</a:t>
            </a:r>
          </a:p>
          <a:p>
            <a:endParaRPr lang="en-US" dirty="0">
              <a:solidFill>
                <a:schemeClr val="bg1"/>
              </a:solidFill>
            </a:endParaRPr>
          </a:p>
        </p:txBody>
      </p:sp>
    </p:spTree>
    <p:extLst>
      <p:ext uri="{BB962C8B-B14F-4D97-AF65-F5344CB8AC3E}">
        <p14:creationId xmlns:p14="http://schemas.microsoft.com/office/powerpoint/2010/main" val="3692803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837473B0-CC2E-450A-ABE3-18F120FF3D39}">
                <a1611:picAttrSrcUrl xmlns:a1611="http://schemas.microsoft.com/office/drawing/2016/11/main" r:id="rId4"/>
              </a:ext>
            </a:extLst>
          </a:blip>
          <a:srcRect/>
          <a:stretch>
            <a:fillRect t="-3000" b="-3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9AE45B-CA99-47E7-AA96-A275640066C6}"/>
              </a:ext>
            </a:extLst>
          </p:cNvPr>
          <p:cNvSpPr>
            <a:spLocks noGrp="1"/>
          </p:cNvSpPr>
          <p:nvPr>
            <p:ph type="title"/>
          </p:nvPr>
        </p:nvSpPr>
        <p:spPr>
          <a:xfrm>
            <a:off x="2163762" y="1179513"/>
            <a:ext cx="3932237" cy="1600200"/>
          </a:xfrm>
        </p:spPr>
        <p:txBody>
          <a:bodyPr/>
          <a:lstStyle/>
          <a:p>
            <a:pPr algn="ctr"/>
            <a:r>
              <a:rPr lang="en-US" b="1" dirty="0">
                <a:solidFill>
                  <a:schemeClr val="bg1"/>
                </a:solidFill>
              </a:rPr>
              <a:t>Augusto Boal </a:t>
            </a:r>
          </a:p>
        </p:txBody>
      </p:sp>
      <p:pic>
        <p:nvPicPr>
          <p:cNvPr id="8" name="Content Placeholder 7" descr="A person holding a microphone&#10;&#10;Description automatically generated with medium confidence">
            <a:extLst>
              <a:ext uri="{FF2B5EF4-FFF2-40B4-BE49-F238E27FC236}">
                <a16:creationId xmlns:a16="http://schemas.microsoft.com/office/drawing/2014/main" id="{C87BCAB6-EB2F-43B8-8B4A-23449A8C6D50}"/>
              </a:ext>
            </a:extLst>
          </p:cNvPr>
          <p:cNvPicPr>
            <a:picLocks noGrp="1" noChangeAspect="1"/>
          </p:cNvPicPr>
          <p:nvPr>
            <p:ph idx="1"/>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6759687" y="2513013"/>
            <a:ext cx="2341378" cy="3355975"/>
          </a:xfrm>
        </p:spPr>
      </p:pic>
      <p:sp>
        <p:nvSpPr>
          <p:cNvPr id="6" name="Text Placeholder 5">
            <a:extLst>
              <a:ext uri="{FF2B5EF4-FFF2-40B4-BE49-F238E27FC236}">
                <a16:creationId xmlns:a16="http://schemas.microsoft.com/office/drawing/2014/main" id="{3A51639E-AC28-450A-866C-AB45653224D1}"/>
              </a:ext>
            </a:extLst>
          </p:cNvPr>
          <p:cNvSpPr>
            <a:spLocks noGrp="1"/>
          </p:cNvSpPr>
          <p:nvPr>
            <p:ph type="body" sz="half" idx="2"/>
          </p:nvPr>
        </p:nvSpPr>
        <p:spPr>
          <a:xfrm>
            <a:off x="2163763" y="2868556"/>
            <a:ext cx="3932237" cy="2644888"/>
          </a:xfrm>
        </p:spPr>
        <p:txBody>
          <a:bodyPr/>
          <a:lstStyle/>
          <a:p>
            <a:pPr algn="ctr"/>
            <a:r>
              <a:rPr lang="en-US" b="1" dirty="0"/>
              <a:t>Born: </a:t>
            </a:r>
            <a:r>
              <a:rPr lang="en-US" dirty="0"/>
              <a:t>1931 </a:t>
            </a:r>
          </a:p>
          <a:p>
            <a:pPr algn="ctr"/>
            <a:r>
              <a:rPr lang="en-US" b="1" dirty="0"/>
              <a:t>Died: </a:t>
            </a:r>
            <a:r>
              <a:rPr lang="en-US" dirty="0"/>
              <a:t>2009 </a:t>
            </a:r>
          </a:p>
          <a:p>
            <a:pPr algn="ctr"/>
            <a:r>
              <a:rPr lang="en-US" dirty="0"/>
              <a:t>Augusto Boal created a unique set of democratically oriented innovations in the basic form of staged theatre. He called this, </a:t>
            </a:r>
            <a:r>
              <a:rPr lang="en-US" i="1" dirty="0"/>
              <a:t>Theatre of the Oppressed </a:t>
            </a:r>
            <a:r>
              <a:rPr lang="en-US" b="1" dirty="0"/>
              <a:t>(We will discuss this more later!) </a:t>
            </a:r>
          </a:p>
          <a:p>
            <a:pPr algn="ctr"/>
            <a:r>
              <a:rPr lang="en-US" b="1" dirty="0"/>
              <a:t>Main Methods: Invisible Theatre, Forum Theatre, and Legislative Theatre</a:t>
            </a:r>
          </a:p>
          <a:p>
            <a:pPr algn="ctr"/>
            <a:endParaRPr lang="en-US" b="1" dirty="0">
              <a:solidFill>
                <a:schemeClr val="bg1"/>
              </a:solidFill>
            </a:endParaRPr>
          </a:p>
        </p:txBody>
      </p:sp>
      <p:sp>
        <p:nvSpPr>
          <p:cNvPr id="9" name="TextBox 8">
            <a:extLst>
              <a:ext uri="{FF2B5EF4-FFF2-40B4-BE49-F238E27FC236}">
                <a16:creationId xmlns:a16="http://schemas.microsoft.com/office/drawing/2014/main" id="{7D4B7A12-C92F-4B1E-BBB0-F9FE5CC9C93B}"/>
              </a:ext>
            </a:extLst>
          </p:cNvPr>
          <p:cNvSpPr txBox="1"/>
          <p:nvPr/>
        </p:nvSpPr>
        <p:spPr>
          <a:xfrm>
            <a:off x="6759686" y="5940868"/>
            <a:ext cx="2336689" cy="369332"/>
          </a:xfrm>
          <a:prstGeom prst="rect">
            <a:avLst/>
          </a:prstGeom>
          <a:noFill/>
        </p:spPr>
        <p:txBody>
          <a:bodyPr wrap="square" rtlCol="0">
            <a:spAutoFit/>
          </a:bodyPr>
          <a:lstStyle/>
          <a:p>
            <a:r>
              <a:rPr lang="en-US" sz="900">
                <a:hlinkClick r:id="rId6" tooltip="https://en.wikipedia.org/wiki/Augusto_Boal"/>
              </a:rPr>
              <a:t>This Photo</a:t>
            </a:r>
            <a:r>
              <a:rPr lang="en-US" sz="900"/>
              <a:t> by Unknown Author is licensed under </a:t>
            </a:r>
            <a:r>
              <a:rPr lang="en-US" sz="900">
                <a:hlinkClick r:id="rId7" tooltip="https://creativecommons.org/licenses/by-sa/3.0/"/>
              </a:rPr>
              <a:t>CC BY-SA</a:t>
            </a:r>
            <a:endParaRPr lang="en-US" sz="900"/>
          </a:p>
        </p:txBody>
      </p:sp>
    </p:spTree>
    <p:extLst>
      <p:ext uri="{BB962C8B-B14F-4D97-AF65-F5344CB8AC3E}">
        <p14:creationId xmlns:p14="http://schemas.microsoft.com/office/powerpoint/2010/main" val="453201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837473B0-CC2E-450A-ABE3-18F120FF3D39}">
                <a1611:picAttrSrcUrl xmlns:a1611="http://schemas.microsoft.com/office/drawing/2016/11/main" r:id="rId4"/>
              </a:ext>
            </a:extLst>
          </a:blip>
          <a:srcRect/>
          <a:stretch>
            <a:fillRect t="-3000" b="-3000"/>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A2C2CFF-3BA0-4BFD-B8C1-1FF1A9BE4460}"/>
              </a:ext>
            </a:extLst>
          </p:cNvPr>
          <p:cNvSpPr>
            <a:spLocks noGrp="1"/>
          </p:cNvSpPr>
          <p:nvPr>
            <p:ph type="ctrTitle"/>
          </p:nvPr>
        </p:nvSpPr>
        <p:spPr>
          <a:xfrm>
            <a:off x="1304925" y="1189038"/>
            <a:ext cx="9144000" cy="2387600"/>
          </a:xfrm>
        </p:spPr>
        <p:txBody>
          <a:bodyPr/>
          <a:lstStyle/>
          <a:p>
            <a:r>
              <a:rPr lang="en-US" dirty="0">
                <a:solidFill>
                  <a:schemeClr val="bg1"/>
                </a:solidFill>
                <a:latin typeface="Broadway" panose="04040905080B02020502" pitchFamily="82" charset="0"/>
              </a:rPr>
              <a:t>Assignment Time! </a:t>
            </a:r>
          </a:p>
        </p:txBody>
      </p:sp>
      <p:pic>
        <p:nvPicPr>
          <p:cNvPr id="1026" name="Picture 2" descr="Bitmoji Image">
            <a:extLst>
              <a:ext uri="{FF2B5EF4-FFF2-40B4-BE49-F238E27FC236}">
                <a16:creationId xmlns:a16="http://schemas.microsoft.com/office/drawing/2014/main" id="{79AE0F06-2BB2-4E0A-A281-D075A130D8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8675" y="3657600"/>
            <a:ext cx="2476500"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315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837473B0-CC2E-450A-ABE3-18F120FF3D39}">
                <a1611:picAttrSrcUrl xmlns:a1611="http://schemas.microsoft.com/office/drawing/2016/11/main" r:id="rId4"/>
              </a:ext>
            </a:extLst>
          </a:blip>
          <a:srcRect/>
          <a:stretch>
            <a:fillRect t="-3000" b="-3000"/>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A2C2CFF-3BA0-4BFD-B8C1-1FF1A9BE4460}"/>
              </a:ext>
            </a:extLst>
          </p:cNvPr>
          <p:cNvSpPr>
            <a:spLocks noGrp="1"/>
          </p:cNvSpPr>
          <p:nvPr>
            <p:ph type="title"/>
          </p:nvPr>
        </p:nvSpPr>
        <p:spPr>
          <a:xfrm>
            <a:off x="838200" y="0"/>
            <a:ext cx="10515600" cy="1325563"/>
          </a:xfrm>
        </p:spPr>
        <p:txBody>
          <a:bodyPr/>
          <a:lstStyle/>
          <a:p>
            <a:pPr algn="ctr"/>
            <a:r>
              <a:rPr lang="en-US" dirty="0">
                <a:solidFill>
                  <a:schemeClr val="bg1"/>
                </a:solidFill>
                <a:latin typeface="Broadway" panose="04040905080B02020502" pitchFamily="82" charset="0"/>
              </a:rPr>
              <a:t>Theorist/Practitioners</a:t>
            </a:r>
          </a:p>
        </p:txBody>
      </p:sp>
      <p:sp>
        <p:nvSpPr>
          <p:cNvPr id="2" name="Content Placeholder 1">
            <a:extLst>
              <a:ext uri="{FF2B5EF4-FFF2-40B4-BE49-F238E27FC236}">
                <a16:creationId xmlns:a16="http://schemas.microsoft.com/office/drawing/2014/main" id="{E1BDC1D5-6DBF-49B4-84FA-FE50CCC492F6}"/>
              </a:ext>
            </a:extLst>
          </p:cNvPr>
          <p:cNvSpPr>
            <a:spLocks noGrp="1"/>
          </p:cNvSpPr>
          <p:nvPr>
            <p:ph idx="1"/>
          </p:nvPr>
        </p:nvSpPr>
        <p:spPr>
          <a:xfrm>
            <a:off x="2133599" y="2381250"/>
            <a:ext cx="7924801" cy="3476624"/>
          </a:xfrm>
          <a:custGeom>
            <a:avLst/>
            <a:gdLst>
              <a:gd name="connsiteX0" fmla="*/ 0 w 7924801"/>
              <a:gd name="connsiteY0" fmla="*/ 0 h 3476624"/>
              <a:gd name="connsiteX1" fmla="*/ 328313 w 7924801"/>
              <a:gd name="connsiteY1" fmla="*/ 0 h 3476624"/>
              <a:gd name="connsiteX2" fmla="*/ 894370 w 7924801"/>
              <a:gd name="connsiteY2" fmla="*/ 0 h 3476624"/>
              <a:gd name="connsiteX3" fmla="*/ 1301932 w 7924801"/>
              <a:gd name="connsiteY3" fmla="*/ 0 h 3476624"/>
              <a:gd name="connsiteX4" fmla="*/ 1867989 w 7924801"/>
              <a:gd name="connsiteY4" fmla="*/ 0 h 3476624"/>
              <a:gd name="connsiteX5" fmla="*/ 2592542 w 7924801"/>
              <a:gd name="connsiteY5" fmla="*/ 0 h 3476624"/>
              <a:gd name="connsiteX6" fmla="*/ 3079351 w 7924801"/>
              <a:gd name="connsiteY6" fmla="*/ 0 h 3476624"/>
              <a:gd name="connsiteX7" fmla="*/ 3645408 w 7924801"/>
              <a:gd name="connsiteY7" fmla="*/ 0 h 3476624"/>
              <a:gd name="connsiteX8" fmla="*/ 4132218 w 7924801"/>
              <a:gd name="connsiteY8" fmla="*/ 0 h 3476624"/>
              <a:gd name="connsiteX9" fmla="*/ 4619027 w 7924801"/>
              <a:gd name="connsiteY9" fmla="*/ 0 h 3476624"/>
              <a:gd name="connsiteX10" fmla="*/ 5264332 w 7924801"/>
              <a:gd name="connsiteY10" fmla="*/ 0 h 3476624"/>
              <a:gd name="connsiteX11" fmla="*/ 5830389 w 7924801"/>
              <a:gd name="connsiteY11" fmla="*/ 0 h 3476624"/>
              <a:gd name="connsiteX12" fmla="*/ 6475695 w 7924801"/>
              <a:gd name="connsiteY12" fmla="*/ 0 h 3476624"/>
              <a:gd name="connsiteX13" fmla="*/ 6804008 w 7924801"/>
              <a:gd name="connsiteY13" fmla="*/ 0 h 3476624"/>
              <a:gd name="connsiteX14" fmla="*/ 7924801 w 7924801"/>
              <a:gd name="connsiteY14" fmla="*/ 0 h 3476624"/>
              <a:gd name="connsiteX15" fmla="*/ 7924801 w 7924801"/>
              <a:gd name="connsiteY15" fmla="*/ 544671 h 3476624"/>
              <a:gd name="connsiteX16" fmla="*/ 7924801 w 7924801"/>
              <a:gd name="connsiteY16" fmla="*/ 1124108 h 3476624"/>
              <a:gd name="connsiteX17" fmla="*/ 7924801 w 7924801"/>
              <a:gd name="connsiteY17" fmla="*/ 1738312 h 3476624"/>
              <a:gd name="connsiteX18" fmla="*/ 7924801 w 7924801"/>
              <a:gd name="connsiteY18" fmla="*/ 2282983 h 3476624"/>
              <a:gd name="connsiteX19" fmla="*/ 7924801 w 7924801"/>
              <a:gd name="connsiteY19" fmla="*/ 2862420 h 3476624"/>
              <a:gd name="connsiteX20" fmla="*/ 7924801 w 7924801"/>
              <a:gd name="connsiteY20" fmla="*/ 3476624 h 3476624"/>
              <a:gd name="connsiteX21" fmla="*/ 7279496 w 7924801"/>
              <a:gd name="connsiteY21" fmla="*/ 3476624 h 3476624"/>
              <a:gd name="connsiteX22" fmla="*/ 6713439 w 7924801"/>
              <a:gd name="connsiteY22" fmla="*/ 3476624 h 3476624"/>
              <a:gd name="connsiteX23" fmla="*/ 6385125 w 7924801"/>
              <a:gd name="connsiteY23" fmla="*/ 3476624 h 3476624"/>
              <a:gd name="connsiteX24" fmla="*/ 5739820 w 7924801"/>
              <a:gd name="connsiteY24" fmla="*/ 3476624 h 3476624"/>
              <a:gd name="connsiteX25" fmla="*/ 5015267 w 7924801"/>
              <a:gd name="connsiteY25" fmla="*/ 3476624 h 3476624"/>
              <a:gd name="connsiteX26" fmla="*/ 4686954 w 7924801"/>
              <a:gd name="connsiteY26" fmla="*/ 3476624 h 3476624"/>
              <a:gd name="connsiteX27" fmla="*/ 4358641 w 7924801"/>
              <a:gd name="connsiteY27" fmla="*/ 3476624 h 3476624"/>
              <a:gd name="connsiteX28" fmla="*/ 3871831 w 7924801"/>
              <a:gd name="connsiteY28" fmla="*/ 3476624 h 3476624"/>
              <a:gd name="connsiteX29" fmla="*/ 3147278 w 7924801"/>
              <a:gd name="connsiteY29" fmla="*/ 3476624 h 3476624"/>
              <a:gd name="connsiteX30" fmla="*/ 2739717 w 7924801"/>
              <a:gd name="connsiteY30" fmla="*/ 3476624 h 3476624"/>
              <a:gd name="connsiteX31" fmla="*/ 2173660 w 7924801"/>
              <a:gd name="connsiteY31" fmla="*/ 3476624 h 3476624"/>
              <a:gd name="connsiteX32" fmla="*/ 1686850 w 7924801"/>
              <a:gd name="connsiteY32" fmla="*/ 3476624 h 3476624"/>
              <a:gd name="connsiteX33" fmla="*/ 1358537 w 7924801"/>
              <a:gd name="connsiteY33" fmla="*/ 3476624 h 3476624"/>
              <a:gd name="connsiteX34" fmla="*/ 871728 w 7924801"/>
              <a:gd name="connsiteY34" fmla="*/ 3476624 h 3476624"/>
              <a:gd name="connsiteX35" fmla="*/ 0 w 7924801"/>
              <a:gd name="connsiteY35" fmla="*/ 3476624 h 3476624"/>
              <a:gd name="connsiteX36" fmla="*/ 0 w 7924801"/>
              <a:gd name="connsiteY36" fmla="*/ 2897187 h 3476624"/>
              <a:gd name="connsiteX37" fmla="*/ 0 w 7924801"/>
              <a:gd name="connsiteY37" fmla="*/ 2387282 h 3476624"/>
              <a:gd name="connsiteX38" fmla="*/ 0 w 7924801"/>
              <a:gd name="connsiteY38" fmla="*/ 1912143 h 3476624"/>
              <a:gd name="connsiteX39" fmla="*/ 0 w 7924801"/>
              <a:gd name="connsiteY39" fmla="*/ 1402238 h 3476624"/>
              <a:gd name="connsiteX40" fmla="*/ 0 w 7924801"/>
              <a:gd name="connsiteY40" fmla="*/ 753269 h 3476624"/>
              <a:gd name="connsiteX41" fmla="*/ 0 w 7924801"/>
              <a:gd name="connsiteY41" fmla="*/ 0 h 3476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924801" h="3476624" fill="none" extrusionOk="0">
                <a:moveTo>
                  <a:pt x="0" y="0"/>
                </a:moveTo>
                <a:cubicBezTo>
                  <a:pt x="104355" y="-14980"/>
                  <a:pt x="177756" y="29790"/>
                  <a:pt x="328313" y="0"/>
                </a:cubicBezTo>
                <a:cubicBezTo>
                  <a:pt x="478870" y="-29790"/>
                  <a:pt x="775135" y="46009"/>
                  <a:pt x="894370" y="0"/>
                </a:cubicBezTo>
                <a:cubicBezTo>
                  <a:pt x="1013605" y="-46009"/>
                  <a:pt x="1128229" y="47976"/>
                  <a:pt x="1301932" y="0"/>
                </a:cubicBezTo>
                <a:cubicBezTo>
                  <a:pt x="1475635" y="-47976"/>
                  <a:pt x="1710982" y="51155"/>
                  <a:pt x="1867989" y="0"/>
                </a:cubicBezTo>
                <a:cubicBezTo>
                  <a:pt x="2024996" y="-51155"/>
                  <a:pt x="2363742" y="79259"/>
                  <a:pt x="2592542" y="0"/>
                </a:cubicBezTo>
                <a:cubicBezTo>
                  <a:pt x="2821342" y="-79259"/>
                  <a:pt x="2857581" y="38613"/>
                  <a:pt x="3079351" y="0"/>
                </a:cubicBezTo>
                <a:cubicBezTo>
                  <a:pt x="3301121" y="-38613"/>
                  <a:pt x="3530948" y="2832"/>
                  <a:pt x="3645408" y="0"/>
                </a:cubicBezTo>
                <a:cubicBezTo>
                  <a:pt x="3759868" y="-2832"/>
                  <a:pt x="3913947" y="6045"/>
                  <a:pt x="4132218" y="0"/>
                </a:cubicBezTo>
                <a:cubicBezTo>
                  <a:pt x="4350489" y="-6045"/>
                  <a:pt x="4476130" y="52816"/>
                  <a:pt x="4619027" y="0"/>
                </a:cubicBezTo>
                <a:cubicBezTo>
                  <a:pt x="4761924" y="-52816"/>
                  <a:pt x="4966648" y="56188"/>
                  <a:pt x="5264332" y="0"/>
                </a:cubicBezTo>
                <a:cubicBezTo>
                  <a:pt x="5562016" y="-56188"/>
                  <a:pt x="5629585" y="46531"/>
                  <a:pt x="5830389" y="0"/>
                </a:cubicBezTo>
                <a:cubicBezTo>
                  <a:pt x="6031193" y="-46531"/>
                  <a:pt x="6294948" y="112"/>
                  <a:pt x="6475695" y="0"/>
                </a:cubicBezTo>
                <a:cubicBezTo>
                  <a:pt x="6656442" y="-112"/>
                  <a:pt x="6674228" y="34189"/>
                  <a:pt x="6804008" y="0"/>
                </a:cubicBezTo>
                <a:cubicBezTo>
                  <a:pt x="6933788" y="-34189"/>
                  <a:pt x="7593716" y="7326"/>
                  <a:pt x="7924801" y="0"/>
                </a:cubicBezTo>
                <a:cubicBezTo>
                  <a:pt x="7982905" y="160085"/>
                  <a:pt x="7867971" y="353915"/>
                  <a:pt x="7924801" y="544671"/>
                </a:cubicBezTo>
                <a:cubicBezTo>
                  <a:pt x="7981631" y="735427"/>
                  <a:pt x="7902477" y="916260"/>
                  <a:pt x="7924801" y="1124108"/>
                </a:cubicBezTo>
                <a:cubicBezTo>
                  <a:pt x="7947125" y="1331956"/>
                  <a:pt x="7921209" y="1523330"/>
                  <a:pt x="7924801" y="1738312"/>
                </a:cubicBezTo>
                <a:cubicBezTo>
                  <a:pt x="7928393" y="1953294"/>
                  <a:pt x="7923927" y="2043186"/>
                  <a:pt x="7924801" y="2282983"/>
                </a:cubicBezTo>
                <a:cubicBezTo>
                  <a:pt x="7925675" y="2522780"/>
                  <a:pt x="7865414" y="2647343"/>
                  <a:pt x="7924801" y="2862420"/>
                </a:cubicBezTo>
                <a:cubicBezTo>
                  <a:pt x="7984188" y="3077497"/>
                  <a:pt x="7903528" y="3214241"/>
                  <a:pt x="7924801" y="3476624"/>
                </a:cubicBezTo>
                <a:cubicBezTo>
                  <a:pt x="7707180" y="3499650"/>
                  <a:pt x="7535296" y="3470223"/>
                  <a:pt x="7279496" y="3476624"/>
                </a:cubicBezTo>
                <a:cubicBezTo>
                  <a:pt x="7023697" y="3483025"/>
                  <a:pt x="6919813" y="3473373"/>
                  <a:pt x="6713439" y="3476624"/>
                </a:cubicBezTo>
                <a:cubicBezTo>
                  <a:pt x="6507065" y="3479875"/>
                  <a:pt x="6452146" y="3471516"/>
                  <a:pt x="6385125" y="3476624"/>
                </a:cubicBezTo>
                <a:cubicBezTo>
                  <a:pt x="6318104" y="3481732"/>
                  <a:pt x="5921438" y="3415404"/>
                  <a:pt x="5739820" y="3476624"/>
                </a:cubicBezTo>
                <a:cubicBezTo>
                  <a:pt x="5558203" y="3537844"/>
                  <a:pt x="5180872" y="3441823"/>
                  <a:pt x="5015267" y="3476624"/>
                </a:cubicBezTo>
                <a:cubicBezTo>
                  <a:pt x="4849662" y="3511425"/>
                  <a:pt x="4824511" y="3468678"/>
                  <a:pt x="4686954" y="3476624"/>
                </a:cubicBezTo>
                <a:cubicBezTo>
                  <a:pt x="4549397" y="3484570"/>
                  <a:pt x="4489712" y="3464698"/>
                  <a:pt x="4358641" y="3476624"/>
                </a:cubicBezTo>
                <a:cubicBezTo>
                  <a:pt x="4227570" y="3488550"/>
                  <a:pt x="4114608" y="3423410"/>
                  <a:pt x="3871831" y="3476624"/>
                </a:cubicBezTo>
                <a:cubicBezTo>
                  <a:pt x="3629054" y="3529838"/>
                  <a:pt x="3460969" y="3442658"/>
                  <a:pt x="3147278" y="3476624"/>
                </a:cubicBezTo>
                <a:cubicBezTo>
                  <a:pt x="2833587" y="3510590"/>
                  <a:pt x="2908872" y="3471166"/>
                  <a:pt x="2739717" y="3476624"/>
                </a:cubicBezTo>
                <a:cubicBezTo>
                  <a:pt x="2570562" y="3482082"/>
                  <a:pt x="2431703" y="3448920"/>
                  <a:pt x="2173660" y="3476624"/>
                </a:cubicBezTo>
                <a:cubicBezTo>
                  <a:pt x="1915617" y="3504328"/>
                  <a:pt x="1914518" y="3474340"/>
                  <a:pt x="1686850" y="3476624"/>
                </a:cubicBezTo>
                <a:cubicBezTo>
                  <a:pt x="1459182" y="3478908"/>
                  <a:pt x="1462338" y="3468174"/>
                  <a:pt x="1358537" y="3476624"/>
                </a:cubicBezTo>
                <a:cubicBezTo>
                  <a:pt x="1254736" y="3485074"/>
                  <a:pt x="1101437" y="3437108"/>
                  <a:pt x="871728" y="3476624"/>
                </a:cubicBezTo>
                <a:cubicBezTo>
                  <a:pt x="642019" y="3516140"/>
                  <a:pt x="266580" y="3405029"/>
                  <a:pt x="0" y="3476624"/>
                </a:cubicBezTo>
                <a:cubicBezTo>
                  <a:pt x="-13207" y="3274357"/>
                  <a:pt x="27882" y="3149706"/>
                  <a:pt x="0" y="2897187"/>
                </a:cubicBezTo>
                <a:cubicBezTo>
                  <a:pt x="-27882" y="2644668"/>
                  <a:pt x="58746" y="2526599"/>
                  <a:pt x="0" y="2387282"/>
                </a:cubicBezTo>
                <a:cubicBezTo>
                  <a:pt x="-58746" y="2247966"/>
                  <a:pt x="25461" y="2034890"/>
                  <a:pt x="0" y="1912143"/>
                </a:cubicBezTo>
                <a:cubicBezTo>
                  <a:pt x="-25461" y="1789396"/>
                  <a:pt x="5361" y="1590654"/>
                  <a:pt x="0" y="1402238"/>
                </a:cubicBezTo>
                <a:cubicBezTo>
                  <a:pt x="-5361" y="1213822"/>
                  <a:pt x="68178" y="986905"/>
                  <a:pt x="0" y="753269"/>
                </a:cubicBezTo>
                <a:cubicBezTo>
                  <a:pt x="-68178" y="519633"/>
                  <a:pt x="63525" y="345716"/>
                  <a:pt x="0" y="0"/>
                </a:cubicBezTo>
                <a:close/>
              </a:path>
              <a:path w="7924801" h="3476624" stroke="0" extrusionOk="0">
                <a:moveTo>
                  <a:pt x="0" y="0"/>
                </a:moveTo>
                <a:cubicBezTo>
                  <a:pt x="119291" y="-3889"/>
                  <a:pt x="357883" y="8687"/>
                  <a:pt x="486809" y="0"/>
                </a:cubicBezTo>
                <a:cubicBezTo>
                  <a:pt x="615735" y="-8687"/>
                  <a:pt x="850155" y="8983"/>
                  <a:pt x="1052866" y="0"/>
                </a:cubicBezTo>
                <a:cubicBezTo>
                  <a:pt x="1255577" y="-8983"/>
                  <a:pt x="1487157" y="35523"/>
                  <a:pt x="1698172" y="0"/>
                </a:cubicBezTo>
                <a:cubicBezTo>
                  <a:pt x="1909187" y="-35523"/>
                  <a:pt x="2164050" y="15061"/>
                  <a:pt x="2343477" y="0"/>
                </a:cubicBezTo>
                <a:cubicBezTo>
                  <a:pt x="2522905" y="-15061"/>
                  <a:pt x="2859439" y="33946"/>
                  <a:pt x="3068030" y="0"/>
                </a:cubicBezTo>
                <a:cubicBezTo>
                  <a:pt x="3276621" y="-33946"/>
                  <a:pt x="3512949" y="47172"/>
                  <a:pt x="3713335" y="0"/>
                </a:cubicBezTo>
                <a:cubicBezTo>
                  <a:pt x="3913722" y="-47172"/>
                  <a:pt x="3940731" y="41139"/>
                  <a:pt x="4120897" y="0"/>
                </a:cubicBezTo>
                <a:cubicBezTo>
                  <a:pt x="4301063" y="-41139"/>
                  <a:pt x="4342319" y="33624"/>
                  <a:pt x="4449210" y="0"/>
                </a:cubicBezTo>
                <a:cubicBezTo>
                  <a:pt x="4556101" y="-33624"/>
                  <a:pt x="4934639" y="70954"/>
                  <a:pt x="5173763" y="0"/>
                </a:cubicBezTo>
                <a:cubicBezTo>
                  <a:pt x="5412887" y="-70954"/>
                  <a:pt x="5457665" y="938"/>
                  <a:pt x="5660572" y="0"/>
                </a:cubicBezTo>
                <a:cubicBezTo>
                  <a:pt x="5863479" y="-938"/>
                  <a:pt x="6134967" y="36524"/>
                  <a:pt x="6385125" y="0"/>
                </a:cubicBezTo>
                <a:cubicBezTo>
                  <a:pt x="6635283" y="-36524"/>
                  <a:pt x="6790165" y="52684"/>
                  <a:pt x="7109679" y="0"/>
                </a:cubicBezTo>
                <a:cubicBezTo>
                  <a:pt x="7429193" y="-52684"/>
                  <a:pt x="7675935" y="77977"/>
                  <a:pt x="7924801" y="0"/>
                </a:cubicBezTo>
                <a:cubicBezTo>
                  <a:pt x="7938610" y="133147"/>
                  <a:pt x="7882565" y="388593"/>
                  <a:pt x="7924801" y="544671"/>
                </a:cubicBezTo>
                <a:cubicBezTo>
                  <a:pt x="7967037" y="700749"/>
                  <a:pt x="7898470" y="929097"/>
                  <a:pt x="7924801" y="1124108"/>
                </a:cubicBezTo>
                <a:cubicBezTo>
                  <a:pt x="7951132" y="1319119"/>
                  <a:pt x="7919664" y="1559718"/>
                  <a:pt x="7924801" y="1668780"/>
                </a:cubicBezTo>
                <a:cubicBezTo>
                  <a:pt x="7929938" y="1777842"/>
                  <a:pt x="7924402" y="2003343"/>
                  <a:pt x="7924801" y="2248217"/>
                </a:cubicBezTo>
                <a:cubicBezTo>
                  <a:pt x="7925200" y="2493091"/>
                  <a:pt x="7902988" y="2611847"/>
                  <a:pt x="7924801" y="2758122"/>
                </a:cubicBezTo>
                <a:cubicBezTo>
                  <a:pt x="7946614" y="2904397"/>
                  <a:pt x="7920776" y="3287259"/>
                  <a:pt x="7924801" y="3476624"/>
                </a:cubicBezTo>
                <a:cubicBezTo>
                  <a:pt x="7786925" y="3529837"/>
                  <a:pt x="7595439" y="3399339"/>
                  <a:pt x="7279496" y="3476624"/>
                </a:cubicBezTo>
                <a:cubicBezTo>
                  <a:pt x="6963553" y="3553909"/>
                  <a:pt x="7024274" y="3457823"/>
                  <a:pt x="6871935" y="3476624"/>
                </a:cubicBezTo>
                <a:cubicBezTo>
                  <a:pt x="6719596" y="3495425"/>
                  <a:pt x="6637228" y="3454275"/>
                  <a:pt x="6543621" y="3476624"/>
                </a:cubicBezTo>
                <a:cubicBezTo>
                  <a:pt x="6450014" y="3498973"/>
                  <a:pt x="6214794" y="3427630"/>
                  <a:pt x="6056812" y="3476624"/>
                </a:cubicBezTo>
                <a:cubicBezTo>
                  <a:pt x="5898830" y="3525618"/>
                  <a:pt x="5646129" y="3451967"/>
                  <a:pt x="5490755" y="3476624"/>
                </a:cubicBezTo>
                <a:cubicBezTo>
                  <a:pt x="5335381" y="3501281"/>
                  <a:pt x="5155968" y="3475159"/>
                  <a:pt x="5003946" y="3476624"/>
                </a:cubicBezTo>
                <a:cubicBezTo>
                  <a:pt x="4851924" y="3478089"/>
                  <a:pt x="4508456" y="3440988"/>
                  <a:pt x="4358641" y="3476624"/>
                </a:cubicBezTo>
                <a:cubicBezTo>
                  <a:pt x="4208826" y="3512260"/>
                  <a:pt x="3966901" y="3462119"/>
                  <a:pt x="3634087" y="3476624"/>
                </a:cubicBezTo>
                <a:cubicBezTo>
                  <a:pt x="3301273" y="3491129"/>
                  <a:pt x="3339282" y="3422855"/>
                  <a:pt x="3147278" y="3476624"/>
                </a:cubicBezTo>
                <a:cubicBezTo>
                  <a:pt x="2955274" y="3530393"/>
                  <a:pt x="2905057" y="3443848"/>
                  <a:pt x="2818965" y="3476624"/>
                </a:cubicBezTo>
                <a:cubicBezTo>
                  <a:pt x="2732873" y="3509400"/>
                  <a:pt x="2303637" y="3446019"/>
                  <a:pt x="2173660" y="3476624"/>
                </a:cubicBezTo>
                <a:cubicBezTo>
                  <a:pt x="2043684" y="3507229"/>
                  <a:pt x="1811547" y="3433730"/>
                  <a:pt x="1528354" y="3476624"/>
                </a:cubicBezTo>
                <a:cubicBezTo>
                  <a:pt x="1245161" y="3519518"/>
                  <a:pt x="1277620" y="3453814"/>
                  <a:pt x="1200041" y="3476624"/>
                </a:cubicBezTo>
                <a:cubicBezTo>
                  <a:pt x="1122462" y="3499434"/>
                  <a:pt x="861691" y="3466531"/>
                  <a:pt x="554736" y="3476624"/>
                </a:cubicBezTo>
                <a:cubicBezTo>
                  <a:pt x="247782" y="3486717"/>
                  <a:pt x="273726" y="3434145"/>
                  <a:pt x="0" y="3476624"/>
                </a:cubicBezTo>
                <a:cubicBezTo>
                  <a:pt x="-53310" y="3279333"/>
                  <a:pt x="59033" y="3143500"/>
                  <a:pt x="0" y="2897187"/>
                </a:cubicBezTo>
                <a:cubicBezTo>
                  <a:pt x="-59033" y="2650874"/>
                  <a:pt x="40945" y="2640914"/>
                  <a:pt x="0" y="2387282"/>
                </a:cubicBezTo>
                <a:cubicBezTo>
                  <a:pt x="-40945" y="2133651"/>
                  <a:pt x="27360" y="2091916"/>
                  <a:pt x="0" y="1877377"/>
                </a:cubicBezTo>
                <a:cubicBezTo>
                  <a:pt x="-27360" y="1662839"/>
                  <a:pt x="30922" y="1603426"/>
                  <a:pt x="0" y="1332706"/>
                </a:cubicBezTo>
                <a:cubicBezTo>
                  <a:pt x="-30922" y="1061986"/>
                  <a:pt x="41690" y="980827"/>
                  <a:pt x="0" y="788035"/>
                </a:cubicBezTo>
                <a:cubicBezTo>
                  <a:pt x="-41690" y="595243"/>
                  <a:pt x="73508" y="382078"/>
                  <a:pt x="0" y="0"/>
                </a:cubicBezTo>
                <a:close/>
              </a:path>
            </a:pathLst>
          </a:custGeom>
          <a:solidFill>
            <a:srgbClr val="949494">
              <a:alpha val="45000"/>
            </a:srgbClr>
          </a:solidFill>
          <a:ln>
            <a:solidFill>
              <a:schemeClr val="tx1"/>
            </a:solidFill>
            <a:extLst>
              <a:ext uri="{C807C97D-BFC1-408E-A445-0C87EB9F89A2}">
                <ask:lineSketchStyleProps xmlns:ask="http://schemas.microsoft.com/office/drawing/2018/sketchyshapes" sd="3683174149">
                  <ask:type>
                    <ask:lineSketchScribble/>
                  </ask:type>
                </ask:lineSketchStyleProps>
              </a:ext>
            </a:extLst>
          </a:ln>
        </p:spPr>
        <p:txBody>
          <a:bodyPr numCol="2">
            <a:normAutofit fontScale="55000" lnSpcReduction="20000"/>
          </a:bodyPr>
          <a:lstStyle/>
          <a:p>
            <a:pPr algn="ctr"/>
            <a:r>
              <a:rPr lang="en-US" dirty="0">
                <a:solidFill>
                  <a:schemeClr val="bg1"/>
                </a:solidFill>
              </a:rPr>
              <a:t>Stella Adler </a:t>
            </a:r>
          </a:p>
          <a:p>
            <a:pPr algn="ctr"/>
            <a:r>
              <a:rPr lang="en-US" dirty="0">
                <a:solidFill>
                  <a:schemeClr val="bg1"/>
                </a:solidFill>
              </a:rPr>
              <a:t>Uta Hagen </a:t>
            </a:r>
          </a:p>
          <a:p>
            <a:pPr algn="ctr"/>
            <a:r>
              <a:rPr lang="en-US" dirty="0">
                <a:solidFill>
                  <a:schemeClr val="bg1"/>
                </a:solidFill>
              </a:rPr>
              <a:t>Michael Chekhov </a:t>
            </a:r>
          </a:p>
          <a:p>
            <a:pPr algn="ctr"/>
            <a:r>
              <a:rPr lang="en-US" dirty="0">
                <a:solidFill>
                  <a:schemeClr val="bg1"/>
                </a:solidFill>
              </a:rPr>
              <a:t>Augusto Boal </a:t>
            </a:r>
          </a:p>
          <a:p>
            <a:pPr algn="ctr"/>
            <a:r>
              <a:rPr lang="en-US" dirty="0">
                <a:solidFill>
                  <a:schemeClr val="bg1"/>
                </a:solidFill>
              </a:rPr>
              <a:t>Viola Spolin </a:t>
            </a:r>
          </a:p>
          <a:p>
            <a:pPr algn="ctr"/>
            <a:r>
              <a:rPr lang="en-US" dirty="0">
                <a:solidFill>
                  <a:schemeClr val="bg1"/>
                </a:solidFill>
              </a:rPr>
              <a:t>Sanford Meisner</a:t>
            </a:r>
          </a:p>
          <a:p>
            <a:pPr algn="ctr"/>
            <a:r>
              <a:rPr lang="en-US" dirty="0">
                <a:solidFill>
                  <a:schemeClr val="bg1"/>
                </a:solidFill>
              </a:rPr>
              <a:t>Antonin Artaud </a:t>
            </a:r>
          </a:p>
          <a:p>
            <a:pPr algn="ctr"/>
            <a:r>
              <a:rPr lang="en-US" dirty="0">
                <a:solidFill>
                  <a:schemeClr val="bg1"/>
                </a:solidFill>
              </a:rPr>
              <a:t>Jerzy Grotowski </a:t>
            </a:r>
          </a:p>
          <a:p>
            <a:pPr algn="ctr"/>
            <a:r>
              <a:rPr lang="en-US" dirty="0">
                <a:solidFill>
                  <a:schemeClr val="bg1"/>
                </a:solidFill>
              </a:rPr>
              <a:t>Constantin Stanislavski </a:t>
            </a:r>
          </a:p>
          <a:p>
            <a:pPr algn="ctr"/>
            <a:r>
              <a:rPr lang="en-US" dirty="0">
                <a:solidFill>
                  <a:schemeClr val="bg1"/>
                </a:solidFill>
              </a:rPr>
              <a:t>Steven Berkoff </a:t>
            </a:r>
          </a:p>
          <a:p>
            <a:pPr algn="ctr"/>
            <a:r>
              <a:rPr lang="en-US" dirty="0" err="1">
                <a:solidFill>
                  <a:schemeClr val="bg1"/>
                </a:solidFill>
              </a:rPr>
              <a:t>Rodolf</a:t>
            </a:r>
            <a:r>
              <a:rPr lang="en-US" dirty="0">
                <a:solidFill>
                  <a:schemeClr val="bg1"/>
                </a:solidFill>
              </a:rPr>
              <a:t> Laban </a:t>
            </a:r>
          </a:p>
          <a:p>
            <a:pPr algn="ctr"/>
            <a:r>
              <a:rPr lang="en-US" dirty="0">
                <a:solidFill>
                  <a:schemeClr val="bg1"/>
                </a:solidFill>
              </a:rPr>
              <a:t>Jacques Lecoq </a:t>
            </a:r>
          </a:p>
          <a:p>
            <a:pPr algn="ctr"/>
            <a:r>
              <a:rPr lang="en-US" dirty="0">
                <a:solidFill>
                  <a:schemeClr val="bg1"/>
                </a:solidFill>
              </a:rPr>
              <a:t>Dario </a:t>
            </a:r>
            <a:r>
              <a:rPr lang="en-US" dirty="0" err="1">
                <a:solidFill>
                  <a:schemeClr val="bg1"/>
                </a:solidFill>
              </a:rPr>
              <a:t>Fo</a:t>
            </a:r>
            <a:r>
              <a:rPr lang="en-US" dirty="0">
                <a:solidFill>
                  <a:schemeClr val="bg1"/>
                </a:solidFill>
              </a:rPr>
              <a:t> </a:t>
            </a:r>
          </a:p>
          <a:p>
            <a:pPr algn="ctr"/>
            <a:r>
              <a:rPr lang="en-US" dirty="0">
                <a:solidFill>
                  <a:schemeClr val="bg1"/>
                </a:solidFill>
              </a:rPr>
              <a:t>Lee Strasberg </a:t>
            </a:r>
          </a:p>
          <a:p>
            <a:pPr algn="ctr"/>
            <a:r>
              <a:rPr lang="en-US" dirty="0">
                <a:solidFill>
                  <a:schemeClr val="bg1"/>
                </a:solidFill>
              </a:rPr>
              <a:t>Anne Bogart </a:t>
            </a:r>
          </a:p>
          <a:p>
            <a:pPr algn="ctr"/>
            <a:r>
              <a:rPr lang="en-US" dirty="0">
                <a:solidFill>
                  <a:schemeClr val="bg1"/>
                </a:solidFill>
              </a:rPr>
              <a:t>Keith Johnstone</a:t>
            </a:r>
          </a:p>
          <a:p>
            <a:pPr algn="ctr"/>
            <a:r>
              <a:rPr lang="en-US" dirty="0">
                <a:solidFill>
                  <a:schemeClr val="bg1"/>
                </a:solidFill>
              </a:rPr>
              <a:t>Joan Littlewood</a:t>
            </a:r>
          </a:p>
          <a:p>
            <a:pPr algn="ctr"/>
            <a:r>
              <a:rPr lang="en-US" dirty="0">
                <a:solidFill>
                  <a:schemeClr val="bg1"/>
                </a:solidFill>
              </a:rPr>
              <a:t>Freddie Hendricks </a:t>
            </a:r>
          </a:p>
          <a:p>
            <a:pPr algn="ctr"/>
            <a:r>
              <a:rPr lang="en-US" dirty="0">
                <a:solidFill>
                  <a:schemeClr val="bg1"/>
                </a:solidFill>
              </a:rPr>
              <a:t>Cristal Chanelle Truscott </a:t>
            </a:r>
          </a:p>
          <a:p>
            <a:pPr algn="ctr"/>
            <a:r>
              <a:rPr lang="en-US" dirty="0">
                <a:solidFill>
                  <a:schemeClr val="bg1"/>
                </a:solidFill>
              </a:rPr>
              <a:t>(If you find a theorist/practitioner that is not on this list please let me know! Let’s explore and see if you can find enough information to complete the assignment!)</a:t>
            </a:r>
          </a:p>
          <a:p>
            <a:endParaRPr lang="en-US" dirty="0">
              <a:solidFill>
                <a:schemeClr val="bg1"/>
              </a:solidFill>
            </a:endParaRPr>
          </a:p>
          <a:p>
            <a:endParaRPr lang="en-US" dirty="0">
              <a:solidFill>
                <a:schemeClr val="bg1"/>
              </a:solidFill>
            </a:endParaRPr>
          </a:p>
          <a:p>
            <a:endParaRPr lang="en-US" dirty="0"/>
          </a:p>
        </p:txBody>
      </p:sp>
    </p:spTree>
    <p:extLst>
      <p:ext uri="{BB962C8B-B14F-4D97-AF65-F5344CB8AC3E}">
        <p14:creationId xmlns:p14="http://schemas.microsoft.com/office/powerpoint/2010/main" val="2032950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3000" b="-3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859F04-ADEC-42E0-9FE1-02E538261479}"/>
              </a:ext>
            </a:extLst>
          </p:cNvPr>
          <p:cNvSpPr>
            <a:spLocks noGrp="1"/>
          </p:cNvSpPr>
          <p:nvPr>
            <p:ph type="title"/>
          </p:nvPr>
        </p:nvSpPr>
        <p:spPr>
          <a:xfrm>
            <a:off x="838200" y="18255"/>
            <a:ext cx="10515600" cy="1325563"/>
          </a:xfrm>
        </p:spPr>
        <p:txBody>
          <a:bodyPr/>
          <a:lstStyle/>
          <a:p>
            <a:pPr algn="ctr"/>
            <a:r>
              <a:rPr lang="en-US" b="1" dirty="0">
                <a:solidFill>
                  <a:schemeClr val="bg1"/>
                </a:solidFill>
                <a:latin typeface="Broadway" panose="04040905080B02020502" pitchFamily="82" charset="0"/>
              </a:rPr>
              <a:t>Independent Work Time</a:t>
            </a:r>
            <a:r>
              <a:rPr lang="en-US" b="1" dirty="0">
                <a:solidFill>
                  <a:schemeClr val="bg1"/>
                </a:solidFill>
              </a:rPr>
              <a:t>!</a:t>
            </a:r>
          </a:p>
        </p:txBody>
      </p:sp>
      <p:sp>
        <p:nvSpPr>
          <p:cNvPr id="5" name="Content Placeholder 4">
            <a:extLst>
              <a:ext uri="{FF2B5EF4-FFF2-40B4-BE49-F238E27FC236}">
                <a16:creationId xmlns:a16="http://schemas.microsoft.com/office/drawing/2014/main" id="{14296820-178E-44D7-9D96-1A3CD8DF2D25}"/>
              </a:ext>
            </a:extLst>
          </p:cNvPr>
          <p:cNvSpPr>
            <a:spLocks noGrp="1"/>
          </p:cNvSpPr>
          <p:nvPr>
            <p:ph idx="1"/>
          </p:nvPr>
        </p:nvSpPr>
        <p:spPr/>
        <p:txBody>
          <a:bodyPr/>
          <a:lstStyle/>
          <a:p>
            <a:pPr marL="0" indent="0" algn="ctr">
              <a:buNone/>
            </a:pPr>
            <a:r>
              <a:rPr lang="en-US" b="1" dirty="0">
                <a:solidFill>
                  <a:schemeClr val="bg1"/>
                </a:solidFill>
              </a:rPr>
              <a:t>Let’s get started! Please use Volume 1 since music will be playing in the background while you work! I will be around to help with any questions that you may have!</a:t>
            </a:r>
          </a:p>
          <a:p>
            <a:pPr marL="0" indent="0" algn="ctr">
              <a:buNone/>
            </a:pPr>
            <a:r>
              <a:rPr lang="en-US" b="1" dirty="0">
                <a:solidFill>
                  <a:schemeClr val="bg1"/>
                </a:solidFill>
              </a:rPr>
              <a:t>(A Theatre Theorist Research Chart will be provided! Please keep it in your journals)</a:t>
            </a:r>
          </a:p>
          <a:p>
            <a:pPr marL="0" indent="0" algn="ctr">
              <a:buNone/>
            </a:pPr>
            <a:endParaRPr lang="en-US" b="1" dirty="0"/>
          </a:p>
          <a:p>
            <a:pPr marL="0" indent="0" algn="ctr">
              <a:buNone/>
            </a:pPr>
            <a:r>
              <a:rPr lang="en-US" b="1" dirty="0"/>
              <a:t>Due Date: Next Monday!</a:t>
            </a:r>
          </a:p>
        </p:txBody>
      </p:sp>
      <p:pic>
        <p:nvPicPr>
          <p:cNvPr id="2050" name="Picture 2" descr="Have Fun">
            <a:extLst>
              <a:ext uri="{FF2B5EF4-FFF2-40B4-BE49-F238E27FC236}">
                <a16:creationId xmlns:a16="http://schemas.microsoft.com/office/drawing/2014/main" id="{236B37CE-73BB-418E-A261-0186F1269F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1491" y="5145437"/>
            <a:ext cx="1109017" cy="1109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879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837473B0-CC2E-450A-ABE3-18F120FF3D39}">
                <a1611:picAttrSrcUrl xmlns:a1611="http://schemas.microsoft.com/office/drawing/2016/11/main" r:id="rId4"/>
              </a:ext>
            </a:extLst>
          </a:blip>
          <a:srcRect/>
          <a:stretch>
            <a:fillRect t="-3000" b="-3000"/>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A2C2CFF-3BA0-4BFD-B8C1-1FF1A9BE4460}"/>
              </a:ext>
            </a:extLst>
          </p:cNvPr>
          <p:cNvSpPr>
            <a:spLocks noGrp="1"/>
          </p:cNvSpPr>
          <p:nvPr>
            <p:ph type="ctrTitle"/>
          </p:nvPr>
        </p:nvSpPr>
        <p:spPr>
          <a:xfrm>
            <a:off x="1304925" y="88776"/>
            <a:ext cx="9144000" cy="914400"/>
          </a:xfrm>
        </p:spPr>
        <p:txBody>
          <a:bodyPr/>
          <a:lstStyle/>
          <a:p>
            <a:r>
              <a:rPr lang="en-US" dirty="0">
                <a:solidFill>
                  <a:schemeClr val="bg1"/>
                </a:solidFill>
                <a:latin typeface="Broadway" panose="04040905080B02020502" pitchFamily="82" charset="0"/>
              </a:rPr>
              <a:t>Announcements! </a:t>
            </a:r>
          </a:p>
        </p:txBody>
      </p:sp>
      <p:sp>
        <p:nvSpPr>
          <p:cNvPr id="2" name="TextBox 1">
            <a:extLst>
              <a:ext uri="{FF2B5EF4-FFF2-40B4-BE49-F238E27FC236}">
                <a16:creationId xmlns:a16="http://schemas.microsoft.com/office/drawing/2014/main" id="{D5BDB2FC-C50D-4620-A4B5-D1C7EC7BECAB}"/>
              </a:ext>
            </a:extLst>
          </p:cNvPr>
          <p:cNvSpPr txBox="1"/>
          <p:nvPr/>
        </p:nvSpPr>
        <p:spPr>
          <a:xfrm>
            <a:off x="3195961" y="2388093"/>
            <a:ext cx="5841507" cy="923330"/>
          </a:xfrm>
          <a:prstGeom prst="rect">
            <a:avLst/>
          </a:prstGeom>
          <a:noFill/>
        </p:spPr>
        <p:txBody>
          <a:bodyPr wrap="square" rtlCol="0">
            <a:spAutoFit/>
          </a:bodyPr>
          <a:lstStyle/>
          <a:p>
            <a:pPr algn="ctr"/>
            <a:r>
              <a:rPr lang="en-US" b="1" dirty="0">
                <a:solidFill>
                  <a:schemeClr val="bg1"/>
                </a:solidFill>
              </a:rPr>
              <a:t>None at the moment! Enjoy your day and let me know one thing you learned about your theorist as you walk out the door! HIGH FIVES! </a:t>
            </a:r>
          </a:p>
        </p:txBody>
      </p:sp>
      <p:pic>
        <p:nvPicPr>
          <p:cNvPr id="3" name="Picture 2" descr="Bitmoji Image">
            <a:extLst>
              <a:ext uri="{FF2B5EF4-FFF2-40B4-BE49-F238E27FC236}">
                <a16:creationId xmlns:a16="http://schemas.microsoft.com/office/drawing/2014/main" id="{DB73BAAB-7745-4773-BBA9-94E8424B2D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2239" y="3546578"/>
            <a:ext cx="2587522" cy="2587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1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556</Words>
  <Application>Microsoft Office PowerPoint</Application>
  <PresentationFormat>Widescreen</PresentationFormat>
  <Paragraphs>65</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Broadway</vt:lpstr>
      <vt:lpstr>Calibri</vt:lpstr>
      <vt:lpstr>Calibri Light</vt:lpstr>
      <vt:lpstr>Office Theme</vt:lpstr>
      <vt:lpstr>Welcome Actors! </vt:lpstr>
      <vt:lpstr>Vocabulary – Put on your Vocab Page! </vt:lpstr>
      <vt:lpstr>Augusto Boal </vt:lpstr>
      <vt:lpstr>Assignment Time! </vt:lpstr>
      <vt:lpstr>Theorist/Practitioners</vt:lpstr>
      <vt:lpstr>Independent Work Time!</vt:lpstr>
      <vt:lpstr>Announcements!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Actors!</dc:title>
  <dc:creator>Kalaylah Chisolm</dc:creator>
  <cp:lastModifiedBy>Kalaylah Chisolm</cp:lastModifiedBy>
  <cp:revision>13</cp:revision>
  <dcterms:created xsi:type="dcterms:W3CDTF">2021-02-24T05:44:35Z</dcterms:created>
  <dcterms:modified xsi:type="dcterms:W3CDTF">2021-03-24T04:40:31Z</dcterms:modified>
</cp:coreProperties>
</file>