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03T03:14:38.33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03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9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8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06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55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08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64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93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28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7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0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3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1" r:id="rId6"/>
    <p:sldLayoutId id="2147483687" r:id="rId7"/>
    <p:sldLayoutId id="2147483688" r:id="rId8"/>
    <p:sldLayoutId id="2147483689" r:id="rId9"/>
    <p:sldLayoutId id="2147483690" r:id="rId10"/>
    <p:sldLayoutId id="214748369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5FDCE9C6-BC0E-48C4-95CA-1B4627ACD7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8124" r="-1" b="6857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CCB942-A1CA-48AF-A484-ADDB972BC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0800" dirty="0"/>
              <a:t>The dramatic Plot Structure!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D19244-57B1-48E8-98EF-4AC9E7D2F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Kalaylah Chisolm 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348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A2B1F8-EFEA-440E-BF7F-A8168E2A9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0040"/>
            <a:ext cx="6692827" cy="38926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9600" dirty="0"/>
              <a:t>Draw the arc 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969BC6"/>
          </a:solidFill>
          <a:ln w="38100" cap="rnd">
            <a:solidFill>
              <a:srgbClr val="969BC6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Pencil">
            <a:extLst>
              <a:ext uri="{FF2B5EF4-FFF2-40B4-BE49-F238E27FC236}">
                <a16:creationId xmlns:a16="http://schemas.microsoft.com/office/drawing/2014/main" id="{B05EA623-7695-4A3F-B555-D9F9CDA86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81544" y="1371600"/>
            <a:ext cx="4087368" cy="40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750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53FFB92-2493-4CD6-95EF-C4E5BE06258F}"/>
              </a:ext>
            </a:extLst>
          </p:cNvPr>
          <p:cNvCxnSpPr/>
          <p:nvPr/>
        </p:nvCxnSpPr>
        <p:spPr>
          <a:xfrm>
            <a:off x="6505575" y="166687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9BBE5B6-61C3-41B8-A709-8DFC21CBAD3B}"/>
              </a:ext>
            </a:extLst>
          </p:cNvPr>
          <p:cNvGrpSpPr/>
          <p:nvPr/>
        </p:nvGrpSpPr>
        <p:grpSpPr>
          <a:xfrm>
            <a:off x="1209675" y="1600200"/>
            <a:ext cx="9753600" cy="4105275"/>
            <a:chOff x="1209675" y="1600200"/>
            <a:chExt cx="9753600" cy="4105275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D66DE52-C844-43B5-B8DE-F2C8890D6573}"/>
                </a:ext>
              </a:extLst>
            </p:cNvPr>
            <p:cNvCxnSpPr>
              <a:cxnSpLocks/>
            </p:cNvCxnSpPr>
            <p:nvPr/>
          </p:nvCxnSpPr>
          <p:spPr>
            <a:xfrm>
              <a:off x="1209675" y="5705475"/>
              <a:ext cx="3352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00FC247-51CC-43EE-A399-8A3EF9F7C60B}"/>
                </a:ext>
              </a:extLst>
            </p:cNvPr>
            <p:cNvCxnSpPr/>
            <p:nvPr/>
          </p:nvCxnSpPr>
          <p:spPr>
            <a:xfrm flipV="1">
              <a:off x="4562475" y="1600200"/>
              <a:ext cx="1943100" cy="41052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A1409A3-6210-40FB-9F7E-C719CA0D33BD}"/>
                </a:ext>
              </a:extLst>
            </p:cNvPr>
            <p:cNvCxnSpPr/>
            <p:nvPr/>
          </p:nvCxnSpPr>
          <p:spPr>
            <a:xfrm>
              <a:off x="6505575" y="1600200"/>
              <a:ext cx="1571625" cy="39528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ABCA1BF-A6CC-4DFF-923B-53F5C44993BE}"/>
                </a:ext>
              </a:extLst>
            </p:cNvPr>
            <p:cNvCxnSpPr/>
            <p:nvPr/>
          </p:nvCxnSpPr>
          <p:spPr>
            <a:xfrm>
              <a:off x="8077200" y="5553075"/>
              <a:ext cx="288607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EC8CBCF8-CEB5-4F50-9FD3-B76820022B29}"/>
              </a:ext>
            </a:extLst>
          </p:cNvPr>
          <p:cNvSpPr txBox="1"/>
          <p:nvPr/>
        </p:nvSpPr>
        <p:spPr>
          <a:xfrm>
            <a:off x="603682" y="4785064"/>
            <a:ext cx="1731145" cy="64633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Inciting Incident: </a:t>
            </a:r>
          </a:p>
          <a:p>
            <a:r>
              <a:rPr lang="en-US" dirty="0"/>
              <a:t>Quarantine during COVID-19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05B2B8-975C-4845-8397-5F802C1E0D23}"/>
              </a:ext>
            </a:extLst>
          </p:cNvPr>
          <p:cNvSpPr txBox="1"/>
          <p:nvPr/>
        </p:nvSpPr>
        <p:spPr>
          <a:xfrm>
            <a:off x="1537317" y="5755874"/>
            <a:ext cx="1731145" cy="92333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Point of Attack: </a:t>
            </a:r>
          </a:p>
          <a:p>
            <a:pPr algn="ctr"/>
            <a:r>
              <a:rPr lang="en-US" dirty="0"/>
              <a:t>Having to be confined in a room with my partner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72E589C-F9CA-4034-B142-A8ACEF6EDFAD}"/>
              </a:ext>
            </a:extLst>
          </p:cNvPr>
          <p:cNvSpPr txBox="1"/>
          <p:nvPr/>
        </p:nvSpPr>
        <p:spPr>
          <a:xfrm>
            <a:off x="132240" y="149440"/>
            <a:ext cx="2805344" cy="147732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My Quarantine Scene: </a:t>
            </a:r>
          </a:p>
          <a:p>
            <a:pPr algn="ctr"/>
            <a:r>
              <a:rPr lang="en-US" dirty="0"/>
              <a:t>When I had to leave my residence hall and stay at my boyfriend’s house for a couple of weeks until we got more news about the COVID-19 situation on campus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98E767F-0BF6-4592-9BE1-C5A432E28AF0}"/>
              </a:ext>
            </a:extLst>
          </p:cNvPr>
          <p:cNvSpPr txBox="1"/>
          <p:nvPr/>
        </p:nvSpPr>
        <p:spPr>
          <a:xfrm>
            <a:off x="2734322" y="1680502"/>
            <a:ext cx="2082276" cy="341632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Rising Action </a:t>
            </a:r>
          </a:p>
          <a:p>
            <a:pPr marL="285750" indent="-285750">
              <a:buFontTx/>
              <a:buChar char="-"/>
            </a:pPr>
            <a:r>
              <a:rPr lang="en-US" dirty="0"/>
              <a:t>We couldn’t go anywhere because most places were closing due to COVID </a:t>
            </a:r>
          </a:p>
          <a:p>
            <a:pPr marL="285750" indent="-285750">
              <a:buFontTx/>
              <a:buChar char="-"/>
            </a:pPr>
            <a:r>
              <a:rPr lang="en-US" dirty="0"/>
              <a:t>We had one desk to share while trying to do classes online </a:t>
            </a:r>
          </a:p>
          <a:p>
            <a:pPr marL="285750" indent="-285750">
              <a:buFontTx/>
              <a:buChar char="-"/>
            </a:pPr>
            <a:r>
              <a:rPr lang="en-US" dirty="0"/>
              <a:t>My partner lives with their parents so, we spent most of our time in their room (Which isn’t the biggest) </a:t>
            </a:r>
          </a:p>
          <a:p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EA17679-93F5-4596-B247-C4FB7E06D83B}"/>
              </a:ext>
            </a:extLst>
          </p:cNvPr>
          <p:cNvSpPr txBox="1"/>
          <p:nvPr/>
        </p:nvSpPr>
        <p:spPr>
          <a:xfrm>
            <a:off x="5436371" y="149440"/>
            <a:ext cx="2171792" cy="147732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Climax</a:t>
            </a:r>
          </a:p>
          <a:p>
            <a:pPr algn="ctr"/>
            <a:r>
              <a:rPr lang="en-US" dirty="0"/>
              <a:t>My partner and I got frustrated with each other because we had little space and was not able to do much besides be at home.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2ACDFD2-C33F-46C5-BA05-355DB9E2B43B}"/>
              </a:ext>
            </a:extLst>
          </p:cNvPr>
          <p:cNvSpPr txBox="1"/>
          <p:nvPr/>
        </p:nvSpPr>
        <p:spPr>
          <a:xfrm>
            <a:off x="5744592" y="3366981"/>
            <a:ext cx="1393794" cy="64633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Conflict</a:t>
            </a:r>
          </a:p>
          <a:p>
            <a:pPr algn="ctr"/>
            <a:r>
              <a:rPr lang="en-US" dirty="0"/>
              <a:t>Love vs. Safety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3FB4C76-A345-4158-8525-AA36DC2A5B59}"/>
              </a:ext>
            </a:extLst>
          </p:cNvPr>
          <p:cNvSpPr txBox="1"/>
          <p:nvPr/>
        </p:nvSpPr>
        <p:spPr>
          <a:xfrm>
            <a:off x="7847213" y="2413337"/>
            <a:ext cx="3116062" cy="2031325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Falling Action</a:t>
            </a:r>
          </a:p>
          <a:p>
            <a:pPr marL="285750" indent="-285750">
              <a:buFontTx/>
              <a:buChar char="-"/>
            </a:pPr>
            <a:r>
              <a:rPr lang="en-US" dirty="0"/>
              <a:t>We started to get into a routine of when each other would use the desk, do laundry, etc. </a:t>
            </a:r>
          </a:p>
          <a:p>
            <a:pPr marL="285750" indent="-285750">
              <a:buFontTx/>
              <a:buChar char="-"/>
            </a:pPr>
            <a:r>
              <a:rPr lang="en-US" dirty="0"/>
              <a:t>We started to go driving around town after doing work for a few hours </a:t>
            </a:r>
          </a:p>
          <a:p>
            <a:pPr marL="285750" indent="-285750">
              <a:buFontTx/>
              <a:buChar char="-"/>
            </a:pPr>
            <a:r>
              <a:rPr lang="en-US" dirty="0"/>
              <a:t>We walked outside a couple times in the week 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E56051-2AC2-4D0D-BF47-6389FD719AEB}"/>
              </a:ext>
            </a:extLst>
          </p:cNvPr>
          <p:cNvSpPr txBox="1"/>
          <p:nvPr/>
        </p:nvSpPr>
        <p:spPr>
          <a:xfrm>
            <a:off x="8220722" y="5617374"/>
            <a:ext cx="2974019" cy="1200329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Resolution</a:t>
            </a:r>
          </a:p>
          <a:p>
            <a:r>
              <a:rPr lang="en-US" dirty="0"/>
              <a:t>I heard news from Winthrop and was able to get my belongs from Winthrop and return home for the remainder of the semester </a:t>
            </a:r>
          </a:p>
        </p:txBody>
      </p:sp>
    </p:spTree>
    <p:extLst>
      <p:ext uri="{BB962C8B-B14F-4D97-AF65-F5344CB8AC3E}">
        <p14:creationId xmlns:p14="http://schemas.microsoft.com/office/powerpoint/2010/main" val="2332833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53FFB92-2493-4CD6-95EF-C4E5BE06258F}"/>
              </a:ext>
            </a:extLst>
          </p:cNvPr>
          <p:cNvCxnSpPr/>
          <p:nvPr/>
        </p:nvCxnSpPr>
        <p:spPr>
          <a:xfrm>
            <a:off x="6505575" y="166687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9BBE5B6-61C3-41B8-A709-8DFC21CBAD3B}"/>
              </a:ext>
            </a:extLst>
          </p:cNvPr>
          <p:cNvGrpSpPr/>
          <p:nvPr/>
        </p:nvGrpSpPr>
        <p:grpSpPr>
          <a:xfrm>
            <a:off x="1209675" y="1600200"/>
            <a:ext cx="9941093" cy="4105275"/>
            <a:chOff x="1209675" y="1600200"/>
            <a:chExt cx="9941093" cy="4105275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D66DE52-C844-43B5-B8DE-F2C8890D6573}"/>
                </a:ext>
              </a:extLst>
            </p:cNvPr>
            <p:cNvCxnSpPr>
              <a:cxnSpLocks/>
            </p:cNvCxnSpPr>
            <p:nvPr/>
          </p:nvCxnSpPr>
          <p:spPr>
            <a:xfrm>
              <a:off x="1209675" y="5705475"/>
              <a:ext cx="3352800" cy="0"/>
            </a:xfrm>
            <a:prstGeom prst="line">
              <a:avLst/>
            </a:prstGeom>
            <a:ln w="476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00FC247-51CC-43EE-A399-8A3EF9F7C60B}"/>
                </a:ext>
              </a:extLst>
            </p:cNvPr>
            <p:cNvCxnSpPr/>
            <p:nvPr/>
          </p:nvCxnSpPr>
          <p:spPr>
            <a:xfrm flipV="1">
              <a:off x="4562475" y="1600200"/>
              <a:ext cx="1943100" cy="4105275"/>
            </a:xfrm>
            <a:prstGeom prst="line">
              <a:avLst/>
            </a:prstGeom>
            <a:ln w="476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A1409A3-6210-40FB-9F7E-C719CA0D33BD}"/>
                </a:ext>
              </a:extLst>
            </p:cNvPr>
            <p:cNvCxnSpPr>
              <a:cxnSpLocks/>
            </p:cNvCxnSpPr>
            <p:nvPr/>
          </p:nvCxnSpPr>
          <p:spPr>
            <a:xfrm>
              <a:off x="6505575" y="1600200"/>
              <a:ext cx="1759118" cy="4105275"/>
            </a:xfrm>
            <a:prstGeom prst="line">
              <a:avLst/>
            </a:prstGeom>
            <a:ln w="476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ABCA1BF-A6CC-4DFF-923B-53F5C44993BE}"/>
                </a:ext>
              </a:extLst>
            </p:cNvPr>
            <p:cNvCxnSpPr/>
            <p:nvPr/>
          </p:nvCxnSpPr>
          <p:spPr>
            <a:xfrm>
              <a:off x="8264693" y="5705475"/>
              <a:ext cx="2886075" cy="0"/>
            </a:xfrm>
            <a:prstGeom prst="line">
              <a:avLst/>
            </a:prstGeom>
            <a:ln w="476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EC8CBCF8-CEB5-4F50-9FD3-B76820022B29}"/>
              </a:ext>
            </a:extLst>
          </p:cNvPr>
          <p:cNvSpPr txBox="1"/>
          <p:nvPr/>
        </p:nvSpPr>
        <p:spPr>
          <a:xfrm>
            <a:off x="192350" y="3708744"/>
            <a:ext cx="1731145" cy="156966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latin typeface="The Hand Extrablack" panose="03070A02030502020204" pitchFamily="66" charset="0"/>
              </a:rPr>
              <a:t>Inciting Incident</a:t>
            </a:r>
          </a:p>
          <a:p>
            <a:pPr algn="ctr"/>
            <a:endParaRPr lang="en-US" u="sng" dirty="0"/>
          </a:p>
          <a:p>
            <a:pPr algn="ctr"/>
            <a:endParaRPr lang="en-US" u="sng" dirty="0"/>
          </a:p>
          <a:p>
            <a:pPr algn="ctr"/>
            <a:endParaRPr lang="en-US" u="sng" dirty="0"/>
          </a:p>
          <a:p>
            <a:pPr algn="ctr"/>
            <a:endParaRPr lang="en-US" u="sng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05B2B8-975C-4845-8397-5F802C1E0D23}"/>
              </a:ext>
            </a:extLst>
          </p:cNvPr>
          <p:cNvSpPr txBox="1"/>
          <p:nvPr/>
        </p:nvSpPr>
        <p:spPr>
          <a:xfrm>
            <a:off x="1220540" y="5784033"/>
            <a:ext cx="3341935" cy="101566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The Hand Extrablack" panose="03070A02030502020204" pitchFamily="66" charset="0"/>
              </a:rPr>
              <a:t>Point of Attack </a:t>
            </a:r>
          </a:p>
          <a:p>
            <a:pPr algn="ctr"/>
            <a:endParaRPr lang="en-US" u="sng" dirty="0"/>
          </a:p>
          <a:p>
            <a:pPr algn="ctr"/>
            <a:endParaRPr lang="en-US" u="sng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72E589C-F9CA-4034-B142-A8ACEF6EDFAD}"/>
              </a:ext>
            </a:extLst>
          </p:cNvPr>
          <p:cNvSpPr txBox="1"/>
          <p:nvPr/>
        </p:nvSpPr>
        <p:spPr>
          <a:xfrm>
            <a:off x="132240" y="85141"/>
            <a:ext cx="2805344" cy="129266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The Hand Extrablack" panose="03070A02030502020204" pitchFamily="66" charset="0"/>
              </a:rPr>
              <a:t>My Quarantine Scene</a:t>
            </a:r>
            <a:r>
              <a:rPr lang="en-US" b="1" u="sng" dirty="0">
                <a:latin typeface="+mj-lt"/>
              </a:rPr>
              <a:t>: </a:t>
            </a:r>
          </a:p>
          <a:p>
            <a:pPr algn="ctr"/>
            <a:endParaRPr lang="en-US" u="sng" dirty="0"/>
          </a:p>
          <a:p>
            <a:pPr algn="ctr"/>
            <a:endParaRPr lang="en-US" u="sng" dirty="0"/>
          </a:p>
          <a:p>
            <a:pPr algn="ctr"/>
            <a:endParaRPr lang="en-US" u="sng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98E767F-0BF6-4592-9BE1-C5A432E28AF0}"/>
              </a:ext>
            </a:extLst>
          </p:cNvPr>
          <p:cNvSpPr txBox="1"/>
          <p:nvPr/>
        </p:nvSpPr>
        <p:spPr>
          <a:xfrm>
            <a:off x="2734322" y="1616203"/>
            <a:ext cx="2082276" cy="323165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latin typeface="The Hand Extrablack" panose="03070A02030502020204" pitchFamily="66" charset="0"/>
              </a:rPr>
              <a:t>Rising Action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EA17679-93F5-4596-B247-C4FB7E06D83B}"/>
              </a:ext>
            </a:extLst>
          </p:cNvPr>
          <p:cNvSpPr txBox="1"/>
          <p:nvPr/>
        </p:nvSpPr>
        <p:spPr>
          <a:xfrm>
            <a:off x="5419679" y="85141"/>
            <a:ext cx="2171792" cy="1292662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latin typeface="The Hand Extrablack" panose="03070A02030502020204" pitchFamily="66" charset="0"/>
              </a:rPr>
              <a:t>Climax</a:t>
            </a:r>
          </a:p>
          <a:p>
            <a:pPr algn="ctr"/>
            <a:endParaRPr lang="en-US" u="sng" dirty="0"/>
          </a:p>
          <a:p>
            <a:pPr algn="ctr"/>
            <a:endParaRPr lang="en-US" u="sng" dirty="0"/>
          </a:p>
          <a:p>
            <a:pPr algn="ctr"/>
            <a:endParaRPr lang="en-US" u="sng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2ACDFD2-C33F-46C5-BA05-355DB9E2B43B}"/>
              </a:ext>
            </a:extLst>
          </p:cNvPr>
          <p:cNvSpPr txBox="1"/>
          <p:nvPr/>
        </p:nvSpPr>
        <p:spPr>
          <a:xfrm>
            <a:off x="5764175" y="3415844"/>
            <a:ext cx="1393794" cy="156966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The Hand Extrablack" panose="03070A02030502020204" pitchFamily="66" charset="0"/>
              </a:rPr>
              <a:t>Conflict</a:t>
            </a:r>
          </a:p>
          <a:p>
            <a:pPr algn="ctr"/>
            <a:endParaRPr lang="en-US" u="sng" dirty="0"/>
          </a:p>
          <a:p>
            <a:pPr algn="ctr"/>
            <a:endParaRPr lang="en-US" u="sng" dirty="0"/>
          </a:p>
          <a:p>
            <a:pPr algn="ctr"/>
            <a:endParaRPr lang="en-US" u="sng" dirty="0"/>
          </a:p>
          <a:p>
            <a:pPr algn="ctr"/>
            <a:endParaRPr lang="en-US" u="sng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3FB4C76-A345-4158-8525-AA36DC2A5B59}"/>
              </a:ext>
            </a:extLst>
          </p:cNvPr>
          <p:cNvSpPr txBox="1"/>
          <p:nvPr/>
        </p:nvSpPr>
        <p:spPr>
          <a:xfrm>
            <a:off x="7847213" y="2349038"/>
            <a:ext cx="3116062" cy="212365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The Hand Extrablack" panose="03070A02030502020204" pitchFamily="66" charset="0"/>
              </a:rPr>
              <a:t>Falling Action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688156-2FC4-412C-BDEC-5B2F30E923ED}"/>
              </a:ext>
            </a:extLst>
          </p:cNvPr>
          <p:cNvSpPr txBox="1"/>
          <p:nvPr/>
        </p:nvSpPr>
        <p:spPr>
          <a:xfrm>
            <a:off x="8107531" y="454473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/>
              <a:t>The Dramatic Plot Structure Graphic Organizer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7E2115-39FC-4B9B-A5A4-FA8F969D56E9}"/>
              </a:ext>
            </a:extLst>
          </p:cNvPr>
          <p:cNvSpPr txBox="1"/>
          <p:nvPr/>
        </p:nvSpPr>
        <p:spPr>
          <a:xfrm>
            <a:off x="8107531" y="5784032"/>
            <a:ext cx="3341935" cy="1015663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The Hand Extrablack" panose="03070A02030502020204" pitchFamily="66" charset="0"/>
              </a:rPr>
              <a:t>Resolution</a:t>
            </a:r>
            <a:r>
              <a:rPr lang="en-US" u="sng" dirty="0"/>
              <a:t> </a:t>
            </a:r>
          </a:p>
          <a:p>
            <a:pPr algn="ctr"/>
            <a:endParaRPr lang="en-US" u="sng" dirty="0"/>
          </a:p>
          <a:p>
            <a:pPr algn="ctr"/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20810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476A08-41A5-4F83-AA6E-1847B0E20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800" dirty="0"/>
              <a:t>The Dramatic Plot Structure 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27432"/>
          </a:xfrm>
          <a:custGeom>
            <a:avLst/>
            <a:gdLst>
              <a:gd name="connsiteX0" fmla="*/ 0 w 3255095"/>
              <a:gd name="connsiteY0" fmla="*/ 0 h 27432"/>
              <a:gd name="connsiteX1" fmla="*/ 618468 w 3255095"/>
              <a:gd name="connsiteY1" fmla="*/ 0 h 27432"/>
              <a:gd name="connsiteX2" fmla="*/ 1269487 w 3255095"/>
              <a:gd name="connsiteY2" fmla="*/ 0 h 27432"/>
              <a:gd name="connsiteX3" fmla="*/ 1953057 w 3255095"/>
              <a:gd name="connsiteY3" fmla="*/ 0 h 27432"/>
              <a:gd name="connsiteX4" fmla="*/ 2636627 w 3255095"/>
              <a:gd name="connsiteY4" fmla="*/ 0 h 27432"/>
              <a:gd name="connsiteX5" fmla="*/ 3255095 w 3255095"/>
              <a:gd name="connsiteY5" fmla="*/ 0 h 27432"/>
              <a:gd name="connsiteX6" fmla="*/ 3255095 w 3255095"/>
              <a:gd name="connsiteY6" fmla="*/ 27432 h 27432"/>
              <a:gd name="connsiteX7" fmla="*/ 2538974 w 3255095"/>
              <a:gd name="connsiteY7" fmla="*/ 27432 h 27432"/>
              <a:gd name="connsiteX8" fmla="*/ 1822853 w 3255095"/>
              <a:gd name="connsiteY8" fmla="*/ 27432 h 27432"/>
              <a:gd name="connsiteX9" fmla="*/ 1171834 w 3255095"/>
              <a:gd name="connsiteY9" fmla="*/ 27432 h 27432"/>
              <a:gd name="connsiteX10" fmla="*/ 0 w 3255095"/>
              <a:gd name="connsiteY10" fmla="*/ 27432 h 27432"/>
              <a:gd name="connsiteX11" fmla="*/ 0 w 3255095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969BC6"/>
          </a:solidFill>
          <a:ln w="38100" cap="rnd">
            <a:solidFill>
              <a:srgbClr val="969BC6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34F0530F-8A96-49A4-9F0F-CC2053821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296" y="1160716"/>
            <a:ext cx="7214616" cy="4509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275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969BC6"/>
          </a:solidFill>
          <a:ln w="38100" cap="rnd">
            <a:solidFill>
              <a:srgbClr val="969BC6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35BFAA-3380-4A1F-A875-2F24B9150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600"/>
              <a:t>Exposition, Inciting Incident, and Point of attack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EF00EA-6B8A-4EA7-B18B-0CA77E7ED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u="sng" dirty="0"/>
              <a:t>Exposition : </a:t>
            </a:r>
          </a:p>
          <a:p>
            <a:pPr marL="0" indent="0">
              <a:buNone/>
            </a:pPr>
            <a:r>
              <a:rPr lang="en-US" dirty="0"/>
              <a:t>Usually in Climatic and Cyclical Plot Structures</a:t>
            </a:r>
          </a:p>
          <a:p>
            <a:pPr marL="0" indent="0">
              <a:buNone/>
            </a:pPr>
            <a:r>
              <a:rPr lang="en-US" dirty="0"/>
              <a:t>The beginning of the story where characters, backstories, setting, etc. are set and shown to the audience. </a:t>
            </a:r>
          </a:p>
          <a:p>
            <a:pPr marL="0" indent="0">
              <a:buNone/>
            </a:pPr>
            <a:r>
              <a:rPr lang="en-US" u="sng" dirty="0"/>
              <a:t>Inciting Incident:</a:t>
            </a:r>
          </a:p>
          <a:p>
            <a:pPr marL="0" indent="0">
              <a:buNone/>
            </a:pPr>
            <a:r>
              <a:rPr lang="en-US" dirty="0"/>
              <a:t>Causes stasis – where the characters are before the start of the play 	</a:t>
            </a:r>
          </a:p>
          <a:p>
            <a:pPr marL="0" indent="0">
              <a:buNone/>
            </a:pPr>
            <a:r>
              <a:rPr lang="en-US" u="sng" dirty="0"/>
              <a:t>Point of Attack :</a:t>
            </a:r>
          </a:p>
          <a:p>
            <a:pPr marL="0" indent="0">
              <a:buNone/>
            </a:pPr>
            <a:r>
              <a:rPr lang="en-US" dirty="0"/>
              <a:t>Where the problem starts </a:t>
            </a:r>
          </a:p>
        </p:txBody>
      </p:sp>
    </p:spTree>
    <p:extLst>
      <p:ext uri="{BB962C8B-B14F-4D97-AF65-F5344CB8AC3E}">
        <p14:creationId xmlns:p14="http://schemas.microsoft.com/office/powerpoint/2010/main" val="2458104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200E3-A3CE-4B78-8EBB-C3BD85624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800" dirty="0"/>
              <a:t>Rising Action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7D942-4A6E-457C-82FD-CF8C0F0FD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82" y="4631161"/>
            <a:ext cx="3571810" cy="155932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/>
              <a:t>Series of events that create suspense in the narrative </a:t>
            </a:r>
            <a:endParaRPr lang="en-US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27432"/>
          </a:xfrm>
          <a:custGeom>
            <a:avLst/>
            <a:gdLst>
              <a:gd name="connsiteX0" fmla="*/ 0 w 3255095"/>
              <a:gd name="connsiteY0" fmla="*/ 0 h 27432"/>
              <a:gd name="connsiteX1" fmla="*/ 618468 w 3255095"/>
              <a:gd name="connsiteY1" fmla="*/ 0 h 27432"/>
              <a:gd name="connsiteX2" fmla="*/ 1269487 w 3255095"/>
              <a:gd name="connsiteY2" fmla="*/ 0 h 27432"/>
              <a:gd name="connsiteX3" fmla="*/ 1953057 w 3255095"/>
              <a:gd name="connsiteY3" fmla="*/ 0 h 27432"/>
              <a:gd name="connsiteX4" fmla="*/ 2636627 w 3255095"/>
              <a:gd name="connsiteY4" fmla="*/ 0 h 27432"/>
              <a:gd name="connsiteX5" fmla="*/ 3255095 w 3255095"/>
              <a:gd name="connsiteY5" fmla="*/ 0 h 27432"/>
              <a:gd name="connsiteX6" fmla="*/ 3255095 w 3255095"/>
              <a:gd name="connsiteY6" fmla="*/ 27432 h 27432"/>
              <a:gd name="connsiteX7" fmla="*/ 2538974 w 3255095"/>
              <a:gd name="connsiteY7" fmla="*/ 27432 h 27432"/>
              <a:gd name="connsiteX8" fmla="*/ 1822853 w 3255095"/>
              <a:gd name="connsiteY8" fmla="*/ 27432 h 27432"/>
              <a:gd name="connsiteX9" fmla="*/ 1171834 w 3255095"/>
              <a:gd name="connsiteY9" fmla="*/ 27432 h 27432"/>
              <a:gd name="connsiteX10" fmla="*/ 0 w 3255095"/>
              <a:gd name="connsiteY10" fmla="*/ 27432 h 27432"/>
              <a:gd name="connsiteX11" fmla="*/ 0 w 3255095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969BC6"/>
          </a:solidFill>
          <a:ln w="38100" cap="rnd">
            <a:solidFill>
              <a:srgbClr val="969BC6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Clapper board">
            <a:extLst>
              <a:ext uri="{FF2B5EF4-FFF2-40B4-BE49-F238E27FC236}">
                <a16:creationId xmlns:a16="http://schemas.microsoft.com/office/drawing/2014/main" id="{97C0208A-C232-41C7-B20C-155A562E1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86400" y="640080"/>
            <a:ext cx="5550408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152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969BC6"/>
          </a:solidFill>
          <a:ln w="38100" cap="rnd">
            <a:solidFill>
              <a:srgbClr val="969BC6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06DC67-9FA3-45CB-AFFA-E9D255FA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6600"/>
              <a:t>Conflict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9DDF4-A562-4632-B3D6-EB3E2465C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The conflict is two opposing forces, a struggle between 2 ideas </a:t>
            </a:r>
          </a:p>
          <a:p>
            <a:pPr marL="0" indent="0">
              <a:buNone/>
            </a:pPr>
            <a:r>
              <a:rPr lang="en-US"/>
              <a:t>Examples: </a:t>
            </a:r>
          </a:p>
          <a:p>
            <a:pPr lvl="1"/>
            <a:r>
              <a:rPr lang="en-US"/>
              <a:t>Society vs. Individual </a:t>
            </a:r>
          </a:p>
          <a:p>
            <a:pPr lvl="1"/>
            <a:r>
              <a:rPr lang="en-US"/>
              <a:t>Love vs. Lust </a:t>
            </a:r>
          </a:p>
          <a:p>
            <a:pPr lvl="1"/>
            <a:r>
              <a:rPr lang="en-US"/>
              <a:t>Socio – Economic Status vs. Dreams</a:t>
            </a:r>
          </a:p>
        </p:txBody>
      </p:sp>
    </p:spTree>
    <p:extLst>
      <p:ext uri="{BB962C8B-B14F-4D97-AF65-F5344CB8AC3E}">
        <p14:creationId xmlns:p14="http://schemas.microsoft.com/office/powerpoint/2010/main" val="4082625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3B0EC0-2B69-4972-9A7E-709B62718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585" y="703293"/>
            <a:ext cx="4584921" cy="1949815"/>
          </a:xfrm>
        </p:spPr>
        <p:txBody>
          <a:bodyPr anchor="b">
            <a:normAutofit/>
          </a:bodyPr>
          <a:lstStyle/>
          <a:p>
            <a:pPr algn="ctr"/>
            <a:r>
              <a:rPr lang="en-US" sz="6000" dirty="0"/>
              <a:t>Climax</a:t>
            </a:r>
          </a:p>
        </p:txBody>
      </p:sp>
      <p:pic>
        <p:nvPicPr>
          <p:cNvPr id="5" name="Picture 4" descr="A large iceberg">
            <a:extLst>
              <a:ext uri="{FF2B5EF4-FFF2-40B4-BE49-F238E27FC236}">
                <a16:creationId xmlns:a16="http://schemas.microsoft.com/office/drawing/2014/main" id="{D45C6B11-E92E-4F63-9B08-7C03F9707C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64" r="3411" b="2"/>
          <a:stretch/>
        </p:blipFill>
        <p:spPr>
          <a:xfrm>
            <a:off x="866691" y="1216968"/>
            <a:ext cx="5416261" cy="4424065"/>
          </a:xfrm>
          <a:custGeom>
            <a:avLst/>
            <a:gdLst/>
            <a:ahLst/>
            <a:cxnLst/>
            <a:rect l="l" t="t" r="r" b="b"/>
            <a:pathLst>
              <a:path w="5531320" h="4424065">
                <a:moveTo>
                  <a:pt x="4292328" y="3931444"/>
                </a:moveTo>
                <a:cubicBezTo>
                  <a:pt x="3830135" y="4131325"/>
                  <a:pt x="3346708" y="4259111"/>
                  <a:pt x="2855653" y="4364392"/>
                </a:cubicBezTo>
                <a:lnTo>
                  <a:pt x="2855525" y="4364392"/>
                </a:lnTo>
                <a:cubicBezTo>
                  <a:pt x="3386634" y="4394018"/>
                  <a:pt x="3853531" y="4210158"/>
                  <a:pt x="4292328" y="3931444"/>
                </a:cubicBezTo>
                <a:close/>
                <a:moveTo>
                  <a:pt x="4302118" y="3923561"/>
                </a:moveTo>
                <a:lnTo>
                  <a:pt x="4301102" y="3924959"/>
                </a:lnTo>
                <a:lnTo>
                  <a:pt x="4302881" y="3924959"/>
                </a:lnTo>
                <a:close/>
                <a:moveTo>
                  <a:pt x="3885572" y="334733"/>
                </a:moveTo>
                <a:cubicBezTo>
                  <a:pt x="4046889" y="406840"/>
                  <a:pt x="4203653" y="488713"/>
                  <a:pt x="4355013" y="579880"/>
                </a:cubicBezTo>
                <a:cubicBezTo>
                  <a:pt x="4662082" y="768063"/>
                  <a:pt x="4933803" y="995790"/>
                  <a:pt x="5144619" y="1290779"/>
                </a:cubicBezTo>
                <a:cubicBezTo>
                  <a:pt x="5314365" y="1528042"/>
                  <a:pt x="5426258" y="1789591"/>
                  <a:pt x="5468598" y="2088522"/>
                </a:cubicBezTo>
                <a:cubicBezTo>
                  <a:pt x="5479330" y="2001424"/>
                  <a:pt x="5480182" y="1913385"/>
                  <a:pt x="5471141" y="1826083"/>
                </a:cubicBezTo>
                <a:cubicBezTo>
                  <a:pt x="5455337" y="1662962"/>
                  <a:pt x="5406307" y="1504799"/>
                  <a:pt x="5327080" y="1361348"/>
                </a:cubicBezTo>
                <a:cubicBezTo>
                  <a:pt x="5206160" y="1140233"/>
                  <a:pt x="5033362" y="965782"/>
                  <a:pt x="4833354" y="816507"/>
                </a:cubicBezTo>
                <a:cubicBezTo>
                  <a:pt x="4597235" y="640276"/>
                  <a:pt x="4336322" y="509438"/>
                  <a:pt x="4063457" y="400724"/>
                </a:cubicBezTo>
                <a:cubicBezTo>
                  <a:pt x="4033360" y="388607"/>
                  <a:pt x="4003060" y="376909"/>
                  <a:pt x="3972544" y="365631"/>
                </a:cubicBezTo>
                <a:cubicBezTo>
                  <a:pt x="3943680" y="354950"/>
                  <a:pt x="3914563" y="345033"/>
                  <a:pt x="3885572" y="334733"/>
                </a:cubicBezTo>
                <a:close/>
                <a:moveTo>
                  <a:pt x="3865737" y="329520"/>
                </a:moveTo>
                <a:cubicBezTo>
                  <a:pt x="3865737" y="329520"/>
                  <a:pt x="3865737" y="330410"/>
                  <a:pt x="3866500" y="330537"/>
                </a:cubicBezTo>
                <a:lnTo>
                  <a:pt x="3869806" y="330156"/>
                </a:lnTo>
                <a:close/>
                <a:moveTo>
                  <a:pt x="2219772" y="85645"/>
                </a:moveTo>
                <a:cubicBezTo>
                  <a:pt x="2206943" y="84005"/>
                  <a:pt x="2193910" y="85264"/>
                  <a:pt x="2181627" y="89333"/>
                </a:cubicBezTo>
                <a:cubicBezTo>
                  <a:pt x="1932920" y="125113"/>
                  <a:pt x="1690800" y="197118"/>
                  <a:pt x="1462972" y="303073"/>
                </a:cubicBezTo>
                <a:cubicBezTo>
                  <a:pt x="971789" y="529528"/>
                  <a:pt x="578130" y="865460"/>
                  <a:pt x="308698" y="1338461"/>
                </a:cubicBezTo>
                <a:cubicBezTo>
                  <a:pt x="180225" y="1561852"/>
                  <a:pt x="97653" y="1808638"/>
                  <a:pt x="65840" y="2064364"/>
                </a:cubicBezTo>
                <a:cubicBezTo>
                  <a:pt x="71943" y="2050505"/>
                  <a:pt x="77284" y="2036391"/>
                  <a:pt x="82115" y="2022150"/>
                </a:cubicBezTo>
                <a:cubicBezTo>
                  <a:pt x="170104" y="1763653"/>
                  <a:pt x="279580" y="1515073"/>
                  <a:pt x="423261" y="1282260"/>
                </a:cubicBezTo>
                <a:cubicBezTo>
                  <a:pt x="630770" y="945565"/>
                  <a:pt x="895371" y="664944"/>
                  <a:pt x="1231812" y="454001"/>
                </a:cubicBezTo>
                <a:cubicBezTo>
                  <a:pt x="1535193" y="263783"/>
                  <a:pt x="1866802" y="149729"/>
                  <a:pt x="2219772" y="85645"/>
                </a:cubicBezTo>
                <a:close/>
                <a:moveTo>
                  <a:pt x="2612541" y="836"/>
                </a:moveTo>
                <a:cubicBezTo>
                  <a:pt x="2715914" y="-4250"/>
                  <a:pt x="2831240" y="14695"/>
                  <a:pt x="2946311" y="35548"/>
                </a:cubicBezTo>
                <a:cubicBezTo>
                  <a:pt x="3291652" y="98106"/>
                  <a:pt x="3631144" y="182915"/>
                  <a:pt x="3961100" y="303581"/>
                </a:cubicBezTo>
                <a:cubicBezTo>
                  <a:pt x="4278341" y="419543"/>
                  <a:pt x="4581341" y="563350"/>
                  <a:pt x="4854588" y="764502"/>
                </a:cubicBezTo>
                <a:cubicBezTo>
                  <a:pt x="5067438" y="921152"/>
                  <a:pt x="5250408" y="1105521"/>
                  <a:pt x="5377813" y="1339732"/>
                </a:cubicBezTo>
                <a:cubicBezTo>
                  <a:pt x="5459812" y="1489986"/>
                  <a:pt x="5510304" y="1655396"/>
                  <a:pt x="5526198" y="1825829"/>
                </a:cubicBezTo>
                <a:cubicBezTo>
                  <a:pt x="5538277" y="1951327"/>
                  <a:pt x="5527342" y="2074917"/>
                  <a:pt x="5510558" y="2199398"/>
                </a:cubicBezTo>
                <a:cubicBezTo>
                  <a:pt x="5502967" y="2266991"/>
                  <a:pt x="5502713" y="2335195"/>
                  <a:pt x="5509796" y="2402839"/>
                </a:cubicBezTo>
                <a:cubicBezTo>
                  <a:pt x="5534208" y="2664197"/>
                  <a:pt x="5468472" y="2926051"/>
                  <a:pt x="5323520" y="3144890"/>
                </a:cubicBezTo>
                <a:cubicBezTo>
                  <a:pt x="5201340" y="3332234"/>
                  <a:pt x="5041042" y="3491719"/>
                  <a:pt x="4853062" y="3612932"/>
                </a:cubicBezTo>
                <a:cubicBezTo>
                  <a:pt x="4671110" y="3732072"/>
                  <a:pt x="4498566" y="3864563"/>
                  <a:pt x="4316359" y="3982940"/>
                </a:cubicBezTo>
                <a:cubicBezTo>
                  <a:pt x="4019717" y="4175573"/>
                  <a:pt x="3701077" y="4317347"/>
                  <a:pt x="3352557" y="4386771"/>
                </a:cubicBezTo>
                <a:cubicBezTo>
                  <a:pt x="3160954" y="4425590"/>
                  <a:pt x="2964456" y="4434173"/>
                  <a:pt x="2770207" y="4412201"/>
                </a:cubicBezTo>
                <a:cubicBezTo>
                  <a:pt x="2685525" y="4402537"/>
                  <a:pt x="2599953" y="4402410"/>
                  <a:pt x="2514889" y="4393637"/>
                </a:cubicBezTo>
                <a:cubicBezTo>
                  <a:pt x="2307137" y="4370851"/>
                  <a:pt x="2102209" y="4327277"/>
                  <a:pt x="1903167" y="4263562"/>
                </a:cubicBezTo>
                <a:cubicBezTo>
                  <a:pt x="1560623" y="4156119"/>
                  <a:pt x="1238932" y="4006972"/>
                  <a:pt x="948393" y="3794249"/>
                </a:cubicBezTo>
                <a:cubicBezTo>
                  <a:pt x="647554" y="3573897"/>
                  <a:pt x="396813" y="3308660"/>
                  <a:pt x="223634" y="2975526"/>
                </a:cubicBezTo>
                <a:cubicBezTo>
                  <a:pt x="129454" y="2796370"/>
                  <a:pt x="67150" y="2602198"/>
                  <a:pt x="39520" y="2401695"/>
                </a:cubicBezTo>
                <a:cubicBezTo>
                  <a:pt x="34510" y="2367555"/>
                  <a:pt x="26729" y="2333872"/>
                  <a:pt x="16252" y="2300991"/>
                </a:cubicBezTo>
                <a:cubicBezTo>
                  <a:pt x="-9179" y="2218598"/>
                  <a:pt x="-24" y="2135695"/>
                  <a:pt x="11801" y="2053556"/>
                </a:cubicBezTo>
                <a:cubicBezTo>
                  <a:pt x="93686" y="1480615"/>
                  <a:pt x="377868" y="1021983"/>
                  <a:pt x="812850" y="651084"/>
                </a:cubicBezTo>
                <a:cubicBezTo>
                  <a:pt x="1176755" y="340201"/>
                  <a:pt x="1598260" y="146042"/>
                  <a:pt x="2066810" y="52586"/>
                </a:cubicBezTo>
                <a:cubicBezTo>
                  <a:pt x="2154544" y="35039"/>
                  <a:pt x="2243041" y="23087"/>
                  <a:pt x="2332046" y="14441"/>
                </a:cubicBezTo>
                <a:cubicBezTo>
                  <a:pt x="2421052" y="5794"/>
                  <a:pt x="2508913" y="2107"/>
                  <a:pt x="2612541" y="836"/>
                </a:cubicBezTo>
                <a:close/>
              </a:path>
            </a:pathLst>
          </a:custGeom>
        </p:spPr>
      </p:pic>
      <p:sp>
        <p:nvSpPr>
          <p:cNvPr id="12" name="Rectangle 6">
            <a:extLst>
              <a:ext uri="{FF2B5EF4-FFF2-40B4-BE49-F238E27FC236}">
                <a16:creationId xmlns:a16="http://schemas.microsoft.com/office/drawing/2014/main" id="{3EB27620-B0B1-4232-A055-99D347606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3815" y="2895147"/>
            <a:ext cx="3474720" cy="27432"/>
          </a:xfrm>
          <a:custGeom>
            <a:avLst/>
            <a:gdLst>
              <a:gd name="connsiteX0" fmla="*/ 0 w 3474720"/>
              <a:gd name="connsiteY0" fmla="*/ 0 h 27432"/>
              <a:gd name="connsiteX1" fmla="*/ 660197 w 3474720"/>
              <a:gd name="connsiteY1" fmla="*/ 0 h 27432"/>
              <a:gd name="connsiteX2" fmla="*/ 1355141 w 3474720"/>
              <a:gd name="connsiteY2" fmla="*/ 0 h 27432"/>
              <a:gd name="connsiteX3" fmla="*/ 2084832 w 3474720"/>
              <a:gd name="connsiteY3" fmla="*/ 0 h 27432"/>
              <a:gd name="connsiteX4" fmla="*/ 2814523 w 3474720"/>
              <a:gd name="connsiteY4" fmla="*/ 0 h 27432"/>
              <a:gd name="connsiteX5" fmla="*/ 3474720 w 3474720"/>
              <a:gd name="connsiteY5" fmla="*/ 0 h 27432"/>
              <a:gd name="connsiteX6" fmla="*/ 3474720 w 3474720"/>
              <a:gd name="connsiteY6" fmla="*/ 27432 h 27432"/>
              <a:gd name="connsiteX7" fmla="*/ 2710282 w 3474720"/>
              <a:gd name="connsiteY7" fmla="*/ 27432 h 27432"/>
              <a:gd name="connsiteX8" fmla="*/ 1945843 w 3474720"/>
              <a:gd name="connsiteY8" fmla="*/ 27432 h 27432"/>
              <a:gd name="connsiteX9" fmla="*/ 1250899 w 3474720"/>
              <a:gd name="connsiteY9" fmla="*/ 27432 h 27432"/>
              <a:gd name="connsiteX10" fmla="*/ 0 w 3474720"/>
              <a:gd name="connsiteY10" fmla="*/ 27432 h 27432"/>
              <a:gd name="connsiteX11" fmla="*/ 0 w 347472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4720" h="27432" fill="none" extrusionOk="0">
                <a:moveTo>
                  <a:pt x="0" y="0"/>
                </a:moveTo>
                <a:cubicBezTo>
                  <a:pt x="307185" y="-8713"/>
                  <a:pt x="392307" y="-13121"/>
                  <a:pt x="660197" y="0"/>
                </a:cubicBezTo>
                <a:cubicBezTo>
                  <a:pt x="928087" y="13121"/>
                  <a:pt x="1167029" y="-2668"/>
                  <a:pt x="1355141" y="0"/>
                </a:cubicBezTo>
                <a:cubicBezTo>
                  <a:pt x="1543253" y="2668"/>
                  <a:pt x="1739408" y="-6709"/>
                  <a:pt x="2084832" y="0"/>
                </a:cubicBezTo>
                <a:cubicBezTo>
                  <a:pt x="2430256" y="6709"/>
                  <a:pt x="2538889" y="29706"/>
                  <a:pt x="2814523" y="0"/>
                </a:cubicBezTo>
                <a:cubicBezTo>
                  <a:pt x="3090157" y="-29706"/>
                  <a:pt x="3152920" y="-15446"/>
                  <a:pt x="3474720" y="0"/>
                </a:cubicBezTo>
                <a:cubicBezTo>
                  <a:pt x="3473554" y="7395"/>
                  <a:pt x="3474765" y="21864"/>
                  <a:pt x="3474720" y="27432"/>
                </a:cubicBezTo>
                <a:cubicBezTo>
                  <a:pt x="3275380" y="12730"/>
                  <a:pt x="2958934" y="10130"/>
                  <a:pt x="2710282" y="27432"/>
                </a:cubicBezTo>
                <a:cubicBezTo>
                  <a:pt x="2461630" y="44734"/>
                  <a:pt x="2131168" y="43757"/>
                  <a:pt x="1945843" y="27432"/>
                </a:cubicBezTo>
                <a:cubicBezTo>
                  <a:pt x="1760518" y="11107"/>
                  <a:pt x="1444829" y="-3738"/>
                  <a:pt x="1250899" y="27432"/>
                </a:cubicBezTo>
                <a:cubicBezTo>
                  <a:pt x="1056969" y="58602"/>
                  <a:pt x="444992" y="5276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474720" h="27432" stroke="0" extrusionOk="0">
                <a:moveTo>
                  <a:pt x="0" y="0"/>
                </a:moveTo>
                <a:cubicBezTo>
                  <a:pt x="300114" y="-5103"/>
                  <a:pt x="525093" y="-25284"/>
                  <a:pt x="660197" y="0"/>
                </a:cubicBezTo>
                <a:cubicBezTo>
                  <a:pt x="795301" y="25284"/>
                  <a:pt x="1023172" y="17955"/>
                  <a:pt x="1250899" y="0"/>
                </a:cubicBezTo>
                <a:cubicBezTo>
                  <a:pt x="1478626" y="-17955"/>
                  <a:pt x="1782079" y="-27844"/>
                  <a:pt x="2015338" y="0"/>
                </a:cubicBezTo>
                <a:cubicBezTo>
                  <a:pt x="2248597" y="27844"/>
                  <a:pt x="2491007" y="27648"/>
                  <a:pt x="2675534" y="0"/>
                </a:cubicBezTo>
                <a:cubicBezTo>
                  <a:pt x="2860061" y="-27648"/>
                  <a:pt x="3088679" y="-3661"/>
                  <a:pt x="3474720" y="0"/>
                </a:cubicBezTo>
                <a:cubicBezTo>
                  <a:pt x="3474913" y="12649"/>
                  <a:pt x="3473732" y="17989"/>
                  <a:pt x="3474720" y="27432"/>
                </a:cubicBezTo>
                <a:cubicBezTo>
                  <a:pt x="3317198" y="15714"/>
                  <a:pt x="2959205" y="52182"/>
                  <a:pt x="2779776" y="27432"/>
                </a:cubicBezTo>
                <a:cubicBezTo>
                  <a:pt x="2600347" y="2682"/>
                  <a:pt x="2382660" y="-684"/>
                  <a:pt x="2015338" y="27432"/>
                </a:cubicBezTo>
                <a:cubicBezTo>
                  <a:pt x="1648016" y="55548"/>
                  <a:pt x="1641073" y="39646"/>
                  <a:pt x="1424635" y="27432"/>
                </a:cubicBezTo>
                <a:cubicBezTo>
                  <a:pt x="1208197" y="15218"/>
                  <a:pt x="1021559" y="15893"/>
                  <a:pt x="729691" y="27432"/>
                </a:cubicBezTo>
                <a:cubicBezTo>
                  <a:pt x="437823" y="38971"/>
                  <a:pt x="153856" y="-2647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969BC6"/>
          </a:solidFill>
          <a:ln w="38100" cap="rnd">
            <a:solidFill>
              <a:srgbClr val="969BC6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5ADC5-5426-414D-831C-D866C4232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4585" y="3164618"/>
            <a:ext cx="4584921" cy="3021497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dirty="0"/>
              <a:t>The top of the dramatic plot structure. The climax sometimes solves the conflict, but sometimes does not. </a:t>
            </a:r>
          </a:p>
        </p:txBody>
      </p:sp>
    </p:spTree>
    <p:extLst>
      <p:ext uri="{BB962C8B-B14F-4D97-AF65-F5344CB8AC3E}">
        <p14:creationId xmlns:p14="http://schemas.microsoft.com/office/powerpoint/2010/main" val="3044409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717684-44E7-4F8C-A7D8-B487506A3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5600"/>
              <a:t>Falling Action</a:t>
            </a:r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2386584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969BC6"/>
          </a:solidFill>
          <a:ln w="38100" cap="rnd">
            <a:solidFill>
              <a:srgbClr val="969BC6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1B74A-1237-4145-9131-64BF5B809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The main conflict starts to be resolved!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15" name="Graphic 14" descr="Grining and sweating face with solid fill with solid fill">
            <a:extLst>
              <a:ext uri="{FF2B5EF4-FFF2-40B4-BE49-F238E27FC236}">
                <a16:creationId xmlns:a16="http://schemas.microsoft.com/office/drawing/2014/main" id="{EEC2EA42-D01D-4EC1-8FD3-34F0E4A25C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9048" y="699516"/>
            <a:ext cx="5458968" cy="545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34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E13C12-A6FD-463D-B782-2BAC6679C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585" y="703293"/>
            <a:ext cx="4584921" cy="1949815"/>
          </a:xfrm>
        </p:spPr>
        <p:txBody>
          <a:bodyPr anchor="b">
            <a:normAutofit/>
          </a:bodyPr>
          <a:lstStyle/>
          <a:p>
            <a:r>
              <a:rPr lang="en-US" sz="6000"/>
              <a:t>Resolution </a:t>
            </a:r>
          </a:p>
        </p:txBody>
      </p:sp>
      <p:pic>
        <p:nvPicPr>
          <p:cNvPr id="5" name="Picture 4" descr="'The End' typed on a typewriter">
            <a:extLst>
              <a:ext uri="{FF2B5EF4-FFF2-40B4-BE49-F238E27FC236}">
                <a16:creationId xmlns:a16="http://schemas.microsoft.com/office/drawing/2014/main" id="{6D58C767-C296-420D-850B-AC36EF1BCA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74" r="8412" b="1"/>
          <a:stretch/>
        </p:blipFill>
        <p:spPr>
          <a:xfrm>
            <a:off x="866691" y="1216968"/>
            <a:ext cx="5416261" cy="4424065"/>
          </a:xfrm>
          <a:custGeom>
            <a:avLst/>
            <a:gdLst/>
            <a:ahLst/>
            <a:cxnLst/>
            <a:rect l="l" t="t" r="r" b="b"/>
            <a:pathLst>
              <a:path w="5531320" h="4424065">
                <a:moveTo>
                  <a:pt x="4292328" y="3931444"/>
                </a:moveTo>
                <a:cubicBezTo>
                  <a:pt x="3830135" y="4131325"/>
                  <a:pt x="3346708" y="4259111"/>
                  <a:pt x="2855653" y="4364392"/>
                </a:cubicBezTo>
                <a:lnTo>
                  <a:pt x="2855525" y="4364392"/>
                </a:lnTo>
                <a:cubicBezTo>
                  <a:pt x="3386634" y="4394018"/>
                  <a:pt x="3853531" y="4210158"/>
                  <a:pt x="4292328" y="3931444"/>
                </a:cubicBezTo>
                <a:close/>
                <a:moveTo>
                  <a:pt x="4302118" y="3923561"/>
                </a:moveTo>
                <a:lnTo>
                  <a:pt x="4301102" y="3924959"/>
                </a:lnTo>
                <a:lnTo>
                  <a:pt x="4302881" y="3924959"/>
                </a:lnTo>
                <a:close/>
                <a:moveTo>
                  <a:pt x="3885572" y="334733"/>
                </a:moveTo>
                <a:cubicBezTo>
                  <a:pt x="4046889" y="406840"/>
                  <a:pt x="4203653" y="488713"/>
                  <a:pt x="4355013" y="579880"/>
                </a:cubicBezTo>
                <a:cubicBezTo>
                  <a:pt x="4662082" y="768063"/>
                  <a:pt x="4933803" y="995790"/>
                  <a:pt x="5144619" y="1290779"/>
                </a:cubicBezTo>
                <a:cubicBezTo>
                  <a:pt x="5314365" y="1528042"/>
                  <a:pt x="5426258" y="1789591"/>
                  <a:pt x="5468598" y="2088522"/>
                </a:cubicBezTo>
                <a:cubicBezTo>
                  <a:pt x="5479330" y="2001424"/>
                  <a:pt x="5480182" y="1913385"/>
                  <a:pt x="5471141" y="1826083"/>
                </a:cubicBezTo>
                <a:cubicBezTo>
                  <a:pt x="5455337" y="1662962"/>
                  <a:pt x="5406307" y="1504799"/>
                  <a:pt x="5327080" y="1361348"/>
                </a:cubicBezTo>
                <a:cubicBezTo>
                  <a:pt x="5206160" y="1140233"/>
                  <a:pt x="5033362" y="965782"/>
                  <a:pt x="4833354" y="816507"/>
                </a:cubicBezTo>
                <a:cubicBezTo>
                  <a:pt x="4597235" y="640276"/>
                  <a:pt x="4336322" y="509438"/>
                  <a:pt x="4063457" y="400724"/>
                </a:cubicBezTo>
                <a:cubicBezTo>
                  <a:pt x="4033360" y="388607"/>
                  <a:pt x="4003060" y="376909"/>
                  <a:pt x="3972544" y="365631"/>
                </a:cubicBezTo>
                <a:cubicBezTo>
                  <a:pt x="3943680" y="354950"/>
                  <a:pt x="3914563" y="345033"/>
                  <a:pt x="3885572" y="334733"/>
                </a:cubicBezTo>
                <a:close/>
                <a:moveTo>
                  <a:pt x="3865737" y="329520"/>
                </a:moveTo>
                <a:cubicBezTo>
                  <a:pt x="3865737" y="329520"/>
                  <a:pt x="3865737" y="330410"/>
                  <a:pt x="3866500" y="330537"/>
                </a:cubicBezTo>
                <a:lnTo>
                  <a:pt x="3869806" y="330156"/>
                </a:lnTo>
                <a:close/>
                <a:moveTo>
                  <a:pt x="2219772" y="85645"/>
                </a:moveTo>
                <a:cubicBezTo>
                  <a:pt x="2206943" y="84005"/>
                  <a:pt x="2193910" y="85264"/>
                  <a:pt x="2181627" y="89333"/>
                </a:cubicBezTo>
                <a:cubicBezTo>
                  <a:pt x="1932920" y="125113"/>
                  <a:pt x="1690800" y="197118"/>
                  <a:pt x="1462972" y="303073"/>
                </a:cubicBezTo>
                <a:cubicBezTo>
                  <a:pt x="971789" y="529528"/>
                  <a:pt x="578130" y="865460"/>
                  <a:pt x="308698" y="1338461"/>
                </a:cubicBezTo>
                <a:cubicBezTo>
                  <a:pt x="180225" y="1561852"/>
                  <a:pt x="97653" y="1808638"/>
                  <a:pt x="65840" y="2064364"/>
                </a:cubicBezTo>
                <a:cubicBezTo>
                  <a:pt x="71943" y="2050505"/>
                  <a:pt x="77284" y="2036391"/>
                  <a:pt x="82115" y="2022150"/>
                </a:cubicBezTo>
                <a:cubicBezTo>
                  <a:pt x="170104" y="1763653"/>
                  <a:pt x="279580" y="1515073"/>
                  <a:pt x="423261" y="1282260"/>
                </a:cubicBezTo>
                <a:cubicBezTo>
                  <a:pt x="630770" y="945565"/>
                  <a:pt x="895371" y="664944"/>
                  <a:pt x="1231812" y="454001"/>
                </a:cubicBezTo>
                <a:cubicBezTo>
                  <a:pt x="1535193" y="263783"/>
                  <a:pt x="1866802" y="149729"/>
                  <a:pt x="2219772" y="85645"/>
                </a:cubicBezTo>
                <a:close/>
                <a:moveTo>
                  <a:pt x="2612541" y="836"/>
                </a:moveTo>
                <a:cubicBezTo>
                  <a:pt x="2715914" y="-4250"/>
                  <a:pt x="2831240" y="14695"/>
                  <a:pt x="2946311" y="35548"/>
                </a:cubicBezTo>
                <a:cubicBezTo>
                  <a:pt x="3291652" y="98106"/>
                  <a:pt x="3631144" y="182915"/>
                  <a:pt x="3961100" y="303581"/>
                </a:cubicBezTo>
                <a:cubicBezTo>
                  <a:pt x="4278341" y="419543"/>
                  <a:pt x="4581341" y="563350"/>
                  <a:pt x="4854588" y="764502"/>
                </a:cubicBezTo>
                <a:cubicBezTo>
                  <a:pt x="5067438" y="921152"/>
                  <a:pt x="5250408" y="1105521"/>
                  <a:pt x="5377813" y="1339732"/>
                </a:cubicBezTo>
                <a:cubicBezTo>
                  <a:pt x="5459812" y="1489986"/>
                  <a:pt x="5510304" y="1655396"/>
                  <a:pt x="5526198" y="1825829"/>
                </a:cubicBezTo>
                <a:cubicBezTo>
                  <a:pt x="5538277" y="1951327"/>
                  <a:pt x="5527342" y="2074917"/>
                  <a:pt x="5510558" y="2199398"/>
                </a:cubicBezTo>
                <a:cubicBezTo>
                  <a:pt x="5502967" y="2266991"/>
                  <a:pt x="5502713" y="2335195"/>
                  <a:pt x="5509796" y="2402839"/>
                </a:cubicBezTo>
                <a:cubicBezTo>
                  <a:pt x="5534208" y="2664197"/>
                  <a:pt x="5468472" y="2926051"/>
                  <a:pt x="5323520" y="3144890"/>
                </a:cubicBezTo>
                <a:cubicBezTo>
                  <a:pt x="5201340" y="3332234"/>
                  <a:pt x="5041042" y="3491719"/>
                  <a:pt x="4853062" y="3612932"/>
                </a:cubicBezTo>
                <a:cubicBezTo>
                  <a:pt x="4671110" y="3732072"/>
                  <a:pt x="4498566" y="3864563"/>
                  <a:pt x="4316359" y="3982940"/>
                </a:cubicBezTo>
                <a:cubicBezTo>
                  <a:pt x="4019717" y="4175573"/>
                  <a:pt x="3701077" y="4317347"/>
                  <a:pt x="3352557" y="4386771"/>
                </a:cubicBezTo>
                <a:cubicBezTo>
                  <a:pt x="3160954" y="4425590"/>
                  <a:pt x="2964456" y="4434173"/>
                  <a:pt x="2770207" y="4412201"/>
                </a:cubicBezTo>
                <a:cubicBezTo>
                  <a:pt x="2685525" y="4402537"/>
                  <a:pt x="2599953" y="4402410"/>
                  <a:pt x="2514889" y="4393637"/>
                </a:cubicBezTo>
                <a:cubicBezTo>
                  <a:pt x="2307137" y="4370851"/>
                  <a:pt x="2102209" y="4327277"/>
                  <a:pt x="1903167" y="4263562"/>
                </a:cubicBezTo>
                <a:cubicBezTo>
                  <a:pt x="1560623" y="4156119"/>
                  <a:pt x="1238932" y="4006972"/>
                  <a:pt x="948393" y="3794249"/>
                </a:cubicBezTo>
                <a:cubicBezTo>
                  <a:pt x="647554" y="3573897"/>
                  <a:pt x="396813" y="3308660"/>
                  <a:pt x="223634" y="2975526"/>
                </a:cubicBezTo>
                <a:cubicBezTo>
                  <a:pt x="129454" y="2796370"/>
                  <a:pt x="67150" y="2602198"/>
                  <a:pt x="39520" y="2401695"/>
                </a:cubicBezTo>
                <a:cubicBezTo>
                  <a:pt x="34510" y="2367555"/>
                  <a:pt x="26729" y="2333872"/>
                  <a:pt x="16252" y="2300991"/>
                </a:cubicBezTo>
                <a:cubicBezTo>
                  <a:pt x="-9179" y="2218598"/>
                  <a:pt x="-24" y="2135695"/>
                  <a:pt x="11801" y="2053556"/>
                </a:cubicBezTo>
                <a:cubicBezTo>
                  <a:pt x="93686" y="1480615"/>
                  <a:pt x="377868" y="1021983"/>
                  <a:pt x="812850" y="651084"/>
                </a:cubicBezTo>
                <a:cubicBezTo>
                  <a:pt x="1176755" y="340201"/>
                  <a:pt x="1598260" y="146042"/>
                  <a:pt x="2066810" y="52586"/>
                </a:cubicBezTo>
                <a:cubicBezTo>
                  <a:pt x="2154544" y="35039"/>
                  <a:pt x="2243041" y="23087"/>
                  <a:pt x="2332046" y="14441"/>
                </a:cubicBezTo>
                <a:cubicBezTo>
                  <a:pt x="2421052" y="5794"/>
                  <a:pt x="2508913" y="2107"/>
                  <a:pt x="2612541" y="836"/>
                </a:cubicBezTo>
                <a:close/>
              </a:path>
            </a:pathLst>
          </a:custGeom>
        </p:spPr>
      </p:pic>
      <p:sp>
        <p:nvSpPr>
          <p:cNvPr id="17" name="Rectangle 6">
            <a:extLst>
              <a:ext uri="{FF2B5EF4-FFF2-40B4-BE49-F238E27FC236}">
                <a16:creationId xmlns:a16="http://schemas.microsoft.com/office/drawing/2014/main" id="{3EB27620-B0B1-4232-A055-99D347606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3815" y="2895147"/>
            <a:ext cx="3474720" cy="27432"/>
          </a:xfrm>
          <a:custGeom>
            <a:avLst/>
            <a:gdLst>
              <a:gd name="connsiteX0" fmla="*/ 0 w 3474720"/>
              <a:gd name="connsiteY0" fmla="*/ 0 h 27432"/>
              <a:gd name="connsiteX1" fmla="*/ 660197 w 3474720"/>
              <a:gd name="connsiteY1" fmla="*/ 0 h 27432"/>
              <a:gd name="connsiteX2" fmla="*/ 1355141 w 3474720"/>
              <a:gd name="connsiteY2" fmla="*/ 0 h 27432"/>
              <a:gd name="connsiteX3" fmla="*/ 2084832 w 3474720"/>
              <a:gd name="connsiteY3" fmla="*/ 0 h 27432"/>
              <a:gd name="connsiteX4" fmla="*/ 2814523 w 3474720"/>
              <a:gd name="connsiteY4" fmla="*/ 0 h 27432"/>
              <a:gd name="connsiteX5" fmla="*/ 3474720 w 3474720"/>
              <a:gd name="connsiteY5" fmla="*/ 0 h 27432"/>
              <a:gd name="connsiteX6" fmla="*/ 3474720 w 3474720"/>
              <a:gd name="connsiteY6" fmla="*/ 27432 h 27432"/>
              <a:gd name="connsiteX7" fmla="*/ 2710282 w 3474720"/>
              <a:gd name="connsiteY7" fmla="*/ 27432 h 27432"/>
              <a:gd name="connsiteX8" fmla="*/ 1945843 w 3474720"/>
              <a:gd name="connsiteY8" fmla="*/ 27432 h 27432"/>
              <a:gd name="connsiteX9" fmla="*/ 1250899 w 3474720"/>
              <a:gd name="connsiteY9" fmla="*/ 27432 h 27432"/>
              <a:gd name="connsiteX10" fmla="*/ 0 w 3474720"/>
              <a:gd name="connsiteY10" fmla="*/ 27432 h 27432"/>
              <a:gd name="connsiteX11" fmla="*/ 0 w 347472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4720" h="27432" fill="none" extrusionOk="0">
                <a:moveTo>
                  <a:pt x="0" y="0"/>
                </a:moveTo>
                <a:cubicBezTo>
                  <a:pt x="307185" y="-8713"/>
                  <a:pt x="392307" y="-13121"/>
                  <a:pt x="660197" y="0"/>
                </a:cubicBezTo>
                <a:cubicBezTo>
                  <a:pt x="928087" y="13121"/>
                  <a:pt x="1167029" y="-2668"/>
                  <a:pt x="1355141" y="0"/>
                </a:cubicBezTo>
                <a:cubicBezTo>
                  <a:pt x="1543253" y="2668"/>
                  <a:pt x="1739408" y="-6709"/>
                  <a:pt x="2084832" y="0"/>
                </a:cubicBezTo>
                <a:cubicBezTo>
                  <a:pt x="2430256" y="6709"/>
                  <a:pt x="2538889" y="29706"/>
                  <a:pt x="2814523" y="0"/>
                </a:cubicBezTo>
                <a:cubicBezTo>
                  <a:pt x="3090157" y="-29706"/>
                  <a:pt x="3152920" y="-15446"/>
                  <a:pt x="3474720" y="0"/>
                </a:cubicBezTo>
                <a:cubicBezTo>
                  <a:pt x="3473554" y="7395"/>
                  <a:pt x="3474765" y="21864"/>
                  <a:pt x="3474720" y="27432"/>
                </a:cubicBezTo>
                <a:cubicBezTo>
                  <a:pt x="3275380" y="12730"/>
                  <a:pt x="2958934" y="10130"/>
                  <a:pt x="2710282" y="27432"/>
                </a:cubicBezTo>
                <a:cubicBezTo>
                  <a:pt x="2461630" y="44734"/>
                  <a:pt x="2131168" y="43757"/>
                  <a:pt x="1945843" y="27432"/>
                </a:cubicBezTo>
                <a:cubicBezTo>
                  <a:pt x="1760518" y="11107"/>
                  <a:pt x="1444829" y="-3738"/>
                  <a:pt x="1250899" y="27432"/>
                </a:cubicBezTo>
                <a:cubicBezTo>
                  <a:pt x="1056969" y="58602"/>
                  <a:pt x="444992" y="5276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474720" h="27432" stroke="0" extrusionOk="0">
                <a:moveTo>
                  <a:pt x="0" y="0"/>
                </a:moveTo>
                <a:cubicBezTo>
                  <a:pt x="300114" y="-5103"/>
                  <a:pt x="525093" y="-25284"/>
                  <a:pt x="660197" y="0"/>
                </a:cubicBezTo>
                <a:cubicBezTo>
                  <a:pt x="795301" y="25284"/>
                  <a:pt x="1023172" y="17955"/>
                  <a:pt x="1250899" y="0"/>
                </a:cubicBezTo>
                <a:cubicBezTo>
                  <a:pt x="1478626" y="-17955"/>
                  <a:pt x="1782079" y="-27844"/>
                  <a:pt x="2015338" y="0"/>
                </a:cubicBezTo>
                <a:cubicBezTo>
                  <a:pt x="2248597" y="27844"/>
                  <a:pt x="2491007" y="27648"/>
                  <a:pt x="2675534" y="0"/>
                </a:cubicBezTo>
                <a:cubicBezTo>
                  <a:pt x="2860061" y="-27648"/>
                  <a:pt x="3088679" y="-3661"/>
                  <a:pt x="3474720" y="0"/>
                </a:cubicBezTo>
                <a:cubicBezTo>
                  <a:pt x="3474913" y="12649"/>
                  <a:pt x="3473732" y="17989"/>
                  <a:pt x="3474720" y="27432"/>
                </a:cubicBezTo>
                <a:cubicBezTo>
                  <a:pt x="3317198" y="15714"/>
                  <a:pt x="2959205" y="52182"/>
                  <a:pt x="2779776" y="27432"/>
                </a:cubicBezTo>
                <a:cubicBezTo>
                  <a:pt x="2600347" y="2682"/>
                  <a:pt x="2382660" y="-684"/>
                  <a:pt x="2015338" y="27432"/>
                </a:cubicBezTo>
                <a:cubicBezTo>
                  <a:pt x="1648016" y="55548"/>
                  <a:pt x="1641073" y="39646"/>
                  <a:pt x="1424635" y="27432"/>
                </a:cubicBezTo>
                <a:cubicBezTo>
                  <a:pt x="1208197" y="15218"/>
                  <a:pt x="1021559" y="15893"/>
                  <a:pt x="729691" y="27432"/>
                </a:cubicBezTo>
                <a:cubicBezTo>
                  <a:pt x="437823" y="38971"/>
                  <a:pt x="153856" y="-2647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969BC6"/>
          </a:solidFill>
          <a:ln w="38100" cap="rnd">
            <a:solidFill>
              <a:srgbClr val="969BC6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B8BEC-01A0-4661-92FB-0A7F97062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4585" y="3164618"/>
            <a:ext cx="4584921" cy="302149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The conclusion of the story where questions are answered, and any loose ends are tied. </a:t>
            </a:r>
          </a:p>
        </p:txBody>
      </p:sp>
    </p:spTree>
    <p:extLst>
      <p:ext uri="{BB962C8B-B14F-4D97-AF65-F5344CB8AC3E}">
        <p14:creationId xmlns:p14="http://schemas.microsoft.com/office/powerpoint/2010/main" val="1978267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3FBE43B-1D03-4A2E-BA4E-7CAABE582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0040"/>
            <a:ext cx="6692827" cy="38926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9600" dirty="0"/>
              <a:t>Grab a piece of paper and a pen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969BC6"/>
          </a:solidFill>
          <a:ln w="38100" cap="rnd">
            <a:solidFill>
              <a:srgbClr val="969BC6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 descr="Pencil">
            <a:extLst>
              <a:ext uri="{FF2B5EF4-FFF2-40B4-BE49-F238E27FC236}">
                <a16:creationId xmlns:a16="http://schemas.microsoft.com/office/drawing/2014/main" id="{17252BBF-D111-4468-B216-CFD392B20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81544" y="1371600"/>
            <a:ext cx="4087368" cy="40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06000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213A3B"/>
      </a:dk2>
      <a:lt2>
        <a:srgbClr val="E8E7E2"/>
      </a:lt2>
      <a:accent1>
        <a:srgbClr val="969BC6"/>
      </a:accent1>
      <a:accent2>
        <a:srgbClr val="7F9EBA"/>
      </a:accent2>
      <a:accent3>
        <a:srgbClr val="83ABAE"/>
      </a:accent3>
      <a:accent4>
        <a:srgbClr val="76AD9A"/>
      </a:accent4>
      <a:accent5>
        <a:srgbClr val="84AE8D"/>
      </a:accent5>
      <a:accent6>
        <a:srgbClr val="83B078"/>
      </a:accent6>
      <a:hlink>
        <a:srgbClr val="8A8453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405</Words>
  <Application>Microsoft Office PowerPoint</Application>
  <PresentationFormat>Widescreen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The Hand Bold</vt:lpstr>
      <vt:lpstr>The Hand Extrablack</vt:lpstr>
      <vt:lpstr>The Serif Hand Black</vt:lpstr>
      <vt:lpstr>SketchyVTI</vt:lpstr>
      <vt:lpstr>The dramatic Plot Structure! </vt:lpstr>
      <vt:lpstr>The Dramatic Plot Structure </vt:lpstr>
      <vt:lpstr>Exposition, Inciting Incident, and Point of attack</vt:lpstr>
      <vt:lpstr>Rising Action </vt:lpstr>
      <vt:lpstr>Conflict  </vt:lpstr>
      <vt:lpstr>Climax</vt:lpstr>
      <vt:lpstr>Falling Action</vt:lpstr>
      <vt:lpstr>Resolution </vt:lpstr>
      <vt:lpstr>Grab a piece of paper and a pen</vt:lpstr>
      <vt:lpstr>Draw the arc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dramatic Plot Structure!</dc:title>
  <dc:creator>Kalaylah Chisolm</dc:creator>
  <cp:lastModifiedBy>Kalaylah Chisolm</cp:lastModifiedBy>
  <cp:revision>7</cp:revision>
  <dcterms:created xsi:type="dcterms:W3CDTF">2020-12-03T03:25:02Z</dcterms:created>
  <dcterms:modified xsi:type="dcterms:W3CDTF">2021-04-13T14:22:09Z</dcterms:modified>
</cp:coreProperties>
</file>