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4" r:id="rId2"/>
    <p:sldId id="265" r:id="rId3"/>
    <p:sldId id="267" r:id="rId4"/>
    <p:sldId id="270" r:id="rId5"/>
    <p:sldId id="269" r:id="rId6"/>
    <p:sldId id="271" r:id="rId7"/>
    <p:sldId id="272" r:id="rId8"/>
    <p:sldId id="273" r:id="rId9"/>
    <p:sldId id="274" r:id="rId10"/>
    <p:sldId id="276" r:id="rId11"/>
    <p:sldId id="275" r:id="rId12"/>
    <p:sldId id="277" r:id="rId13"/>
    <p:sldId id="278" r:id="rId14"/>
    <p:sldId id="27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47" d="100"/>
          <a:sy n="47" d="100"/>
        </p:scale>
        <p:origin x="53" y="8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4C7DF0-AF97-472B-A585-A6F14990D4CB}" type="doc">
      <dgm:prSet loTypeId="urn:microsoft.com/office/officeart/2005/8/layout/process2" loCatId="process" qsTypeId="urn:microsoft.com/office/officeart/2005/8/quickstyle/simple1" qsCatId="simple" csTypeId="urn:microsoft.com/office/officeart/2005/8/colors/colorful3" csCatId="colorful" phldr="1"/>
      <dgm:spPr/>
    </dgm:pt>
    <dgm:pt modelId="{A177CFFA-EF96-40EF-B8BA-F80C30D02316}">
      <dgm:prSet phldrT="[Text]"/>
      <dgm:spPr>
        <a:xfrm>
          <a:off x="556709" y="0"/>
          <a:ext cx="4372981" cy="1287779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i="1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What is the character literally doing?</a:t>
          </a:r>
        </a:p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Be as literal as possible!  </a:t>
          </a:r>
        </a:p>
      </dgm:t>
    </dgm:pt>
    <dgm:pt modelId="{92E1F74F-9346-4B05-9249-C68E4F319149}" type="parTrans" cxnId="{C72814BD-D26F-43F6-B61E-5C03D80307F1}">
      <dgm:prSet/>
      <dgm:spPr/>
      <dgm:t>
        <a:bodyPr/>
        <a:lstStyle/>
        <a:p>
          <a:endParaRPr lang="en-US"/>
        </a:p>
      </dgm:t>
    </dgm:pt>
    <dgm:pt modelId="{A3E446A6-F820-4252-AD98-34782A64722C}" type="sibTrans" cxnId="{C72814BD-D26F-43F6-B61E-5C03D80307F1}">
      <dgm:prSet/>
      <dgm:spPr>
        <a:xfrm rot="5400000">
          <a:off x="2501741" y="1319974"/>
          <a:ext cx="482917" cy="579501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48EA9A5-556E-4147-A9CF-07425CDAA6F8}">
      <dgm:prSet phldrT="[Text]"/>
      <dgm:spPr>
        <a:xfrm>
          <a:off x="556709" y="1931670"/>
          <a:ext cx="4372981" cy="1287779"/>
        </a:xfrm>
        <a:prstGeom prst="roundRect">
          <a:avLst>
            <a:gd name="adj" fmla="val 10000"/>
          </a:avLst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i="1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What is the essential action of what the character is doing in this scene? </a:t>
          </a:r>
        </a:p>
        <a:p>
          <a:pPr>
            <a:buNone/>
          </a:pPr>
          <a:r>
            <a:rPr lang="en-US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The actual physical action that you will perform </a:t>
          </a:r>
        </a:p>
      </dgm:t>
    </dgm:pt>
    <dgm:pt modelId="{659C6C7D-712D-4341-8598-C6E3F4500EDD}" type="parTrans" cxnId="{16847530-894C-4C8B-AD0D-E5A560854FD3}">
      <dgm:prSet/>
      <dgm:spPr/>
      <dgm:t>
        <a:bodyPr/>
        <a:lstStyle/>
        <a:p>
          <a:endParaRPr lang="en-US"/>
        </a:p>
      </dgm:t>
    </dgm:pt>
    <dgm:pt modelId="{6D1094E8-94A7-45FB-83B2-6887AB813339}" type="sibTrans" cxnId="{16847530-894C-4C8B-AD0D-E5A560854FD3}">
      <dgm:prSet/>
      <dgm:spPr>
        <a:xfrm rot="5400000">
          <a:off x="2501741" y="3251644"/>
          <a:ext cx="482917" cy="579501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>
          <a:noFill/>
        </a:ln>
        <a:effectLst/>
      </dgm:spPr>
      <dgm:t>
        <a:bodyPr/>
        <a:lstStyle/>
        <a:p>
          <a:pPr>
            <a:buNone/>
          </a:pPr>
          <a:endParaRPr lang="en-US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669B5070-4F77-48D5-9C6E-ABFC8A7F0A24}">
      <dgm:prSet phldrT="[Text]"/>
      <dgm:spPr>
        <a:xfrm>
          <a:off x="556709" y="3863339"/>
          <a:ext cx="4372981" cy="1287779"/>
        </a:xfrm>
        <a:prstGeom prst="roundRect">
          <a:avLst>
            <a:gd name="adj" fmla="val 1000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>
            <a:buNone/>
          </a:pPr>
          <a:r>
            <a:rPr lang="en-US" i="1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What is that action like to me? It's as if... </a:t>
          </a:r>
        </a:p>
        <a:p>
          <a:pPr>
            <a:buNone/>
          </a:pPr>
          <a:r>
            <a:rPr lang="en-US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Allows for an actor's imagination and helps the actor gain a fuller understanding of the action they have chosen for a given scene. </a:t>
          </a:r>
        </a:p>
      </dgm:t>
    </dgm:pt>
    <dgm:pt modelId="{B4D22260-140D-4B71-86F6-4C8F740F254B}" type="parTrans" cxnId="{F8F93CD2-8369-49B1-A8BD-FE2492F3B996}">
      <dgm:prSet/>
      <dgm:spPr/>
      <dgm:t>
        <a:bodyPr/>
        <a:lstStyle/>
        <a:p>
          <a:endParaRPr lang="en-US"/>
        </a:p>
      </dgm:t>
    </dgm:pt>
    <dgm:pt modelId="{1A083343-DB81-43D6-AD86-5FDB8E5EAE54}" type="sibTrans" cxnId="{F8F93CD2-8369-49B1-A8BD-FE2492F3B996}">
      <dgm:prSet/>
      <dgm:spPr/>
      <dgm:t>
        <a:bodyPr/>
        <a:lstStyle/>
        <a:p>
          <a:endParaRPr lang="en-US"/>
        </a:p>
      </dgm:t>
    </dgm:pt>
    <dgm:pt modelId="{A4E3AE08-987E-4362-9182-5B0A9995AE47}" type="pres">
      <dgm:prSet presAssocID="{884C7DF0-AF97-472B-A585-A6F14990D4CB}" presName="linearFlow" presStyleCnt="0">
        <dgm:presLayoutVars>
          <dgm:resizeHandles val="exact"/>
        </dgm:presLayoutVars>
      </dgm:prSet>
      <dgm:spPr/>
    </dgm:pt>
    <dgm:pt modelId="{281DA0F0-4302-4A0E-A8AE-2B58C249F377}" type="pres">
      <dgm:prSet presAssocID="{A177CFFA-EF96-40EF-B8BA-F80C30D02316}" presName="node" presStyleLbl="node1" presStyleIdx="0" presStyleCnt="3">
        <dgm:presLayoutVars>
          <dgm:bulletEnabled val="1"/>
        </dgm:presLayoutVars>
      </dgm:prSet>
      <dgm:spPr/>
    </dgm:pt>
    <dgm:pt modelId="{12AA6366-D121-4C1D-B77B-7304FDF8D03B}" type="pres">
      <dgm:prSet presAssocID="{A3E446A6-F820-4252-AD98-34782A64722C}" presName="sibTrans" presStyleLbl="sibTrans2D1" presStyleIdx="0" presStyleCnt="2"/>
      <dgm:spPr/>
    </dgm:pt>
    <dgm:pt modelId="{4143A884-2E3A-4800-BEA4-1782C730F267}" type="pres">
      <dgm:prSet presAssocID="{A3E446A6-F820-4252-AD98-34782A64722C}" presName="connectorText" presStyleLbl="sibTrans2D1" presStyleIdx="0" presStyleCnt="2"/>
      <dgm:spPr/>
    </dgm:pt>
    <dgm:pt modelId="{6A6B5F16-9FDB-47BB-9666-D6391A801553}" type="pres">
      <dgm:prSet presAssocID="{648EA9A5-556E-4147-A9CF-07425CDAA6F8}" presName="node" presStyleLbl="node1" presStyleIdx="1" presStyleCnt="3">
        <dgm:presLayoutVars>
          <dgm:bulletEnabled val="1"/>
        </dgm:presLayoutVars>
      </dgm:prSet>
      <dgm:spPr/>
    </dgm:pt>
    <dgm:pt modelId="{C99C6AF0-E6E0-4301-9232-9E163393E316}" type="pres">
      <dgm:prSet presAssocID="{6D1094E8-94A7-45FB-83B2-6887AB813339}" presName="sibTrans" presStyleLbl="sibTrans2D1" presStyleIdx="1" presStyleCnt="2"/>
      <dgm:spPr/>
    </dgm:pt>
    <dgm:pt modelId="{5C0C3020-6F60-4A0A-8ABD-9F20A616D431}" type="pres">
      <dgm:prSet presAssocID="{6D1094E8-94A7-45FB-83B2-6887AB813339}" presName="connectorText" presStyleLbl="sibTrans2D1" presStyleIdx="1" presStyleCnt="2"/>
      <dgm:spPr/>
    </dgm:pt>
    <dgm:pt modelId="{084681F4-5121-469B-BDAE-7B83D273C9DA}" type="pres">
      <dgm:prSet presAssocID="{669B5070-4F77-48D5-9C6E-ABFC8A7F0A24}" presName="node" presStyleLbl="node1" presStyleIdx="2" presStyleCnt="3">
        <dgm:presLayoutVars>
          <dgm:bulletEnabled val="1"/>
        </dgm:presLayoutVars>
      </dgm:prSet>
      <dgm:spPr/>
    </dgm:pt>
  </dgm:ptLst>
  <dgm:cxnLst>
    <dgm:cxn modelId="{5CD76113-36AF-400F-83EE-D50D210C8B96}" type="presOf" srcId="{A177CFFA-EF96-40EF-B8BA-F80C30D02316}" destId="{281DA0F0-4302-4A0E-A8AE-2B58C249F377}" srcOrd="0" destOrd="0" presId="urn:microsoft.com/office/officeart/2005/8/layout/process2"/>
    <dgm:cxn modelId="{8248D81F-4BFF-4BAD-AAA3-C7BEE9A1AD86}" type="presOf" srcId="{648EA9A5-556E-4147-A9CF-07425CDAA6F8}" destId="{6A6B5F16-9FDB-47BB-9666-D6391A801553}" srcOrd="0" destOrd="0" presId="urn:microsoft.com/office/officeart/2005/8/layout/process2"/>
    <dgm:cxn modelId="{16847530-894C-4C8B-AD0D-E5A560854FD3}" srcId="{884C7DF0-AF97-472B-A585-A6F14990D4CB}" destId="{648EA9A5-556E-4147-A9CF-07425CDAA6F8}" srcOrd="1" destOrd="0" parTransId="{659C6C7D-712D-4341-8598-C6E3F4500EDD}" sibTransId="{6D1094E8-94A7-45FB-83B2-6887AB813339}"/>
    <dgm:cxn modelId="{0945143C-E201-445C-B31C-8B2B3177404F}" type="presOf" srcId="{669B5070-4F77-48D5-9C6E-ABFC8A7F0A24}" destId="{084681F4-5121-469B-BDAE-7B83D273C9DA}" srcOrd="0" destOrd="0" presId="urn:microsoft.com/office/officeart/2005/8/layout/process2"/>
    <dgm:cxn modelId="{4A98965E-FA3E-40F9-8518-A11C6DE5A7B3}" type="presOf" srcId="{6D1094E8-94A7-45FB-83B2-6887AB813339}" destId="{C99C6AF0-E6E0-4301-9232-9E163393E316}" srcOrd="0" destOrd="0" presId="urn:microsoft.com/office/officeart/2005/8/layout/process2"/>
    <dgm:cxn modelId="{F61CB563-A542-4182-8306-806AEFE49AA5}" type="presOf" srcId="{A3E446A6-F820-4252-AD98-34782A64722C}" destId="{12AA6366-D121-4C1D-B77B-7304FDF8D03B}" srcOrd="0" destOrd="0" presId="urn:microsoft.com/office/officeart/2005/8/layout/process2"/>
    <dgm:cxn modelId="{4A119D70-BC41-460B-B1C6-9A8520A8BE9C}" type="presOf" srcId="{A3E446A6-F820-4252-AD98-34782A64722C}" destId="{4143A884-2E3A-4800-BEA4-1782C730F267}" srcOrd="1" destOrd="0" presId="urn:microsoft.com/office/officeart/2005/8/layout/process2"/>
    <dgm:cxn modelId="{C72814BD-D26F-43F6-B61E-5C03D80307F1}" srcId="{884C7DF0-AF97-472B-A585-A6F14990D4CB}" destId="{A177CFFA-EF96-40EF-B8BA-F80C30D02316}" srcOrd="0" destOrd="0" parTransId="{92E1F74F-9346-4B05-9249-C68E4F319149}" sibTransId="{A3E446A6-F820-4252-AD98-34782A64722C}"/>
    <dgm:cxn modelId="{F8F93CD2-8369-49B1-A8BD-FE2492F3B996}" srcId="{884C7DF0-AF97-472B-A585-A6F14990D4CB}" destId="{669B5070-4F77-48D5-9C6E-ABFC8A7F0A24}" srcOrd="2" destOrd="0" parTransId="{B4D22260-140D-4B71-86F6-4C8F740F254B}" sibTransId="{1A083343-DB81-43D6-AD86-5FDB8E5EAE54}"/>
    <dgm:cxn modelId="{1A13E7E1-49E2-472D-8117-275FBB034B25}" type="presOf" srcId="{6D1094E8-94A7-45FB-83B2-6887AB813339}" destId="{5C0C3020-6F60-4A0A-8ABD-9F20A616D431}" srcOrd="1" destOrd="0" presId="urn:microsoft.com/office/officeart/2005/8/layout/process2"/>
    <dgm:cxn modelId="{0AC75CE6-7F82-46A8-80C7-8556F6FA3ECF}" type="presOf" srcId="{884C7DF0-AF97-472B-A585-A6F14990D4CB}" destId="{A4E3AE08-987E-4362-9182-5B0A9995AE47}" srcOrd="0" destOrd="0" presId="urn:microsoft.com/office/officeart/2005/8/layout/process2"/>
    <dgm:cxn modelId="{DF613FC8-2298-4C08-BD75-BBD208EFCE55}" type="presParOf" srcId="{A4E3AE08-987E-4362-9182-5B0A9995AE47}" destId="{281DA0F0-4302-4A0E-A8AE-2B58C249F377}" srcOrd="0" destOrd="0" presId="urn:microsoft.com/office/officeart/2005/8/layout/process2"/>
    <dgm:cxn modelId="{1ED802B9-8FE0-45DF-AD0C-08545F425A2F}" type="presParOf" srcId="{A4E3AE08-987E-4362-9182-5B0A9995AE47}" destId="{12AA6366-D121-4C1D-B77B-7304FDF8D03B}" srcOrd="1" destOrd="0" presId="urn:microsoft.com/office/officeart/2005/8/layout/process2"/>
    <dgm:cxn modelId="{28061CB8-0AB3-4B79-8687-18E9BD74376B}" type="presParOf" srcId="{12AA6366-D121-4C1D-B77B-7304FDF8D03B}" destId="{4143A884-2E3A-4800-BEA4-1782C730F267}" srcOrd="0" destOrd="0" presId="urn:microsoft.com/office/officeart/2005/8/layout/process2"/>
    <dgm:cxn modelId="{153A5247-DC0B-4C0D-8715-C9325B54A36A}" type="presParOf" srcId="{A4E3AE08-987E-4362-9182-5B0A9995AE47}" destId="{6A6B5F16-9FDB-47BB-9666-D6391A801553}" srcOrd="2" destOrd="0" presId="urn:microsoft.com/office/officeart/2005/8/layout/process2"/>
    <dgm:cxn modelId="{F7557AEA-0A45-4D5A-B815-7C42998343A5}" type="presParOf" srcId="{A4E3AE08-987E-4362-9182-5B0A9995AE47}" destId="{C99C6AF0-E6E0-4301-9232-9E163393E316}" srcOrd="3" destOrd="0" presId="urn:microsoft.com/office/officeart/2005/8/layout/process2"/>
    <dgm:cxn modelId="{08FA9C52-BB89-49D9-997F-42C65AFEC24F}" type="presParOf" srcId="{C99C6AF0-E6E0-4301-9232-9E163393E316}" destId="{5C0C3020-6F60-4A0A-8ABD-9F20A616D431}" srcOrd="0" destOrd="0" presId="urn:microsoft.com/office/officeart/2005/8/layout/process2"/>
    <dgm:cxn modelId="{5EA5DC3F-8F96-4B88-9F78-ED9455B40D74}" type="presParOf" srcId="{A4E3AE08-987E-4362-9182-5B0A9995AE47}" destId="{084681F4-5121-469B-BDAE-7B83D273C9DA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1DA0F0-4302-4A0E-A8AE-2B58C249F377}">
      <dsp:nvSpPr>
        <dsp:cNvPr id="0" name=""/>
        <dsp:cNvSpPr/>
      </dsp:nvSpPr>
      <dsp:spPr>
        <a:xfrm>
          <a:off x="653021" y="0"/>
          <a:ext cx="3059029" cy="855187"/>
        </a:xfrm>
        <a:prstGeom prst="roundRect">
          <a:avLst>
            <a:gd name="adj" fmla="val 1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What is the character literally doing?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Be as literal as possible!  </a:t>
          </a:r>
        </a:p>
      </dsp:txBody>
      <dsp:txXfrm>
        <a:off x="678069" y="25048"/>
        <a:ext cx="3008933" cy="805091"/>
      </dsp:txXfrm>
    </dsp:sp>
    <dsp:sp modelId="{12AA6366-D121-4C1D-B77B-7304FDF8D03B}">
      <dsp:nvSpPr>
        <dsp:cNvPr id="0" name=""/>
        <dsp:cNvSpPr/>
      </dsp:nvSpPr>
      <dsp:spPr>
        <a:xfrm rot="5400000">
          <a:off x="2022188" y="876567"/>
          <a:ext cx="320695" cy="384834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067086" y="908636"/>
        <a:ext cx="230900" cy="224487"/>
      </dsp:txXfrm>
    </dsp:sp>
    <dsp:sp modelId="{6A6B5F16-9FDB-47BB-9666-D6391A801553}">
      <dsp:nvSpPr>
        <dsp:cNvPr id="0" name=""/>
        <dsp:cNvSpPr/>
      </dsp:nvSpPr>
      <dsp:spPr>
        <a:xfrm>
          <a:off x="653021" y="1282781"/>
          <a:ext cx="3059029" cy="855187"/>
        </a:xfrm>
        <a:prstGeom prst="roundRect">
          <a:avLst>
            <a:gd name="adj" fmla="val 10000"/>
          </a:avLst>
        </a:prstGeom>
        <a:solidFill>
          <a:srgbClr val="A5A5A5">
            <a:hueOff val="1355300"/>
            <a:satOff val="50000"/>
            <a:lumOff val="-7353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What is the essential action of what the character is doing in this scene?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The actual physical action that you will perform </a:t>
          </a:r>
        </a:p>
      </dsp:txBody>
      <dsp:txXfrm>
        <a:off x="678069" y="1307829"/>
        <a:ext cx="3008933" cy="805091"/>
      </dsp:txXfrm>
    </dsp:sp>
    <dsp:sp modelId="{C99C6AF0-E6E0-4301-9232-9E163393E316}">
      <dsp:nvSpPr>
        <dsp:cNvPr id="0" name=""/>
        <dsp:cNvSpPr/>
      </dsp:nvSpPr>
      <dsp:spPr>
        <a:xfrm rot="5400000">
          <a:off x="2022188" y="2159349"/>
          <a:ext cx="320695" cy="384834"/>
        </a:xfrm>
        <a:prstGeom prst="rightArrow">
          <a:avLst>
            <a:gd name="adj1" fmla="val 60000"/>
            <a:gd name="adj2" fmla="val 5000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 rot="-5400000">
        <a:off x="2067086" y="2191418"/>
        <a:ext cx="230900" cy="224487"/>
      </dsp:txXfrm>
    </dsp:sp>
    <dsp:sp modelId="{084681F4-5121-469B-BDAE-7B83D273C9DA}">
      <dsp:nvSpPr>
        <dsp:cNvPr id="0" name=""/>
        <dsp:cNvSpPr/>
      </dsp:nvSpPr>
      <dsp:spPr>
        <a:xfrm>
          <a:off x="653021" y="2565563"/>
          <a:ext cx="3059029" cy="855187"/>
        </a:xfrm>
        <a:prstGeom prst="roundRect">
          <a:avLst>
            <a:gd name="adj" fmla="val 10000"/>
          </a:avLst>
        </a:prstGeo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i="1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What is that action like to me? It's as if...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ysClr val="window" lastClr="FFFFFF"/>
              </a:solidFill>
              <a:latin typeface="Georgia" panose="02040502050405020303" pitchFamily="18" charset="0"/>
              <a:ea typeface="+mn-ea"/>
              <a:cs typeface="+mn-cs"/>
            </a:rPr>
            <a:t>Allows for an actor's imagination and helps the actor gain a fuller understanding of the action they have chosen for a given scene. </a:t>
          </a:r>
        </a:p>
      </dsp:txBody>
      <dsp:txXfrm>
        <a:off x="678069" y="2590611"/>
        <a:ext cx="3008933" cy="805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2FDF44-ED44-42A9-ABED-788C37BC4234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D984EA-4FC4-44C1-AFBA-C5D18CBA2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99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students are writing these terms in their vocabulary section of their Theatre Journals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C699-6945-4843-AFB1-4C40D53B7D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841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out Theorist/Acting Method Assignment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C699-6945-4843-AFB1-4C40D53B7D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209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out Theorist/Acting Method Assignment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C699-6945-4843-AFB1-4C40D53B7D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8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out Theorist/Acting Method Assignment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C699-6945-4843-AFB1-4C40D53B7D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868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out Theorist/Acting Method Assignment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C699-6945-4843-AFB1-4C40D53B7D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1395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out Theorist/Acting Method Assignment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C699-6945-4843-AFB1-4C40D53B7D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5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students are writing these terms in their vocabulary section of their Theatre Journals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C699-6945-4843-AFB1-4C40D53B7D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88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out Theorist/Acting Method Assignment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C699-6945-4843-AFB1-4C40D53B7D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648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 out Theorist/Acting Method Assignment Sheet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C699-6945-4843-AFB1-4C40D53B7D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9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EAABB-375C-483D-BD38-C97E987FC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B3A561-E0CB-443B-A15C-B3153A0893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580E9B-AA60-431C-9EAF-B35642C90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56FD-E8A1-4F79-B112-0183FC37DE1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CAB9A-684E-459F-B4F8-C1077D250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F99AC-F6E0-454B-A499-5350DEA9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9FED-809D-4595-BAC6-91ED9FE2E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27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A0317-42E3-466A-8E4A-D5C24E9D2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7871E-00EA-4ED6-B59C-4A4D7F90F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2F7F9A-E692-4125-8ED3-DF37F9E7E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56FD-E8A1-4F79-B112-0183FC37DE1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1E26A-0778-4188-99BA-3488D9304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02CABA-18D7-48FC-BE8E-8573C458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9FED-809D-4595-BAC6-91ED9FE2E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3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B4566A-FAA7-4B6D-8FBE-B67626C641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67B54-64A8-41A5-AFAE-6849ED4A4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38FD2-B461-43BD-A101-ADFFEFEC1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56FD-E8A1-4F79-B112-0183FC37DE1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839EA8-B170-4E29-A5A3-D7DE12B99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97409-920A-4C05-AE50-4E0A4855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9FED-809D-4595-BAC6-91ED9FE2E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183E0-CABA-4E79-9643-8480E2E0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4DBE7-4090-4DFB-97E7-3AF3D24E7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22EAC-9C3E-49E4-91C9-09EF4345B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56FD-E8A1-4F79-B112-0183FC37DE1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6399F-731A-428E-BB0A-654691FB9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18DF8-4B69-491D-9936-B3529727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9FED-809D-4595-BAC6-91ED9FE2E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860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201D7-0E7B-40FF-BBB9-163F72D2E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8BAF1-FA62-4EB0-B5F8-281CEDE2E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05293-E876-43CA-8CD2-CE09CD5CF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56FD-E8A1-4F79-B112-0183FC37DE1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3208D-3A58-433E-A34A-4445B33E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BE408-4C7A-4C96-A624-3B404750E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9FED-809D-4595-BAC6-91ED9FE2E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0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8CA63-6DD0-4C14-AB5F-969A44E90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DB85B-4B3F-4D65-91CF-D8C43FC36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AD873-D41F-44F6-87D7-21551A49A4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F5E84-7EA6-4506-AF67-90DE6258B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56FD-E8A1-4F79-B112-0183FC37DE1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75E340-2E60-41CF-A2B0-CF3446A0B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D1E0B2-BF11-4D37-8BAB-0CF7326D8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9FED-809D-4595-BAC6-91ED9FE2E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25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878747-DFDF-4422-9FA1-BD51EAB9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8E1989-ADAB-44F7-8DDB-9A9B8DF50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43972-C0DA-48EA-8298-DD6D6444E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A2F1AF-8A21-433D-976A-2126A81F08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75899F-4D0D-4C1D-9236-7F305CDA0E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699AFF-C8D3-451F-8A9B-B1199967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56FD-E8A1-4F79-B112-0183FC37DE1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9E5119-5702-4F20-BED3-6D57CE4F9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D73B2F-F94E-4B3D-990A-2897F7C6E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9FED-809D-4595-BAC6-91ED9FE2E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7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57A6-4F4D-4370-8D12-14EB22E5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0AE6CE-A778-40FC-A426-180D15D12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56FD-E8A1-4F79-B112-0183FC37DE1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62E7D0-5AAF-4FAA-85E9-9C8A5964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6200C8-B506-42E9-A256-59B82108A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9FED-809D-4595-BAC6-91ED9FE2E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46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E8CC0E-CB37-4ADE-B45E-815B16569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56FD-E8A1-4F79-B112-0183FC37DE1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13577-7C8F-4F0D-9A37-0494C78BA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418D8-1E29-4C8A-8DB3-A706813B2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9FED-809D-4595-BAC6-91ED9FE2E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619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6B2B3-DCB3-42C5-8435-6C3525CD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DC26C-26AB-4055-BACE-A9641A18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ADCF6A-5E34-4142-A608-76A5134FE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7277-7949-4CC3-AC26-776B2FB49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56FD-E8A1-4F79-B112-0183FC37DE1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FD996A-9D82-4D46-BBAB-1DC9F5A5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99CB4F-328E-41DE-B0BC-83A96D80C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9FED-809D-4595-BAC6-91ED9FE2E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83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8DCD-F231-4BD1-A230-2EA39DC56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695E02-0AD6-4CF0-AB5C-1415791139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69556A-4956-4D41-B583-A410388E5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64374-3E3F-46B3-A115-1B84EEAE8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56FD-E8A1-4F79-B112-0183FC37DE1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4BD11-AFCD-495D-90D0-6B2D38EE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6EB260-36F9-4E25-8EDF-3F5C36102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A9FED-809D-4595-BAC6-91ED9FE2E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21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470386-BF56-48B3-BC75-E81C95D41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9D798A-08D1-42D5-B895-16F7E3540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42026-8D5F-4ADE-A3D4-4C6E9F06A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456FD-E8A1-4F79-B112-0183FC37DE16}" type="datetimeFigureOut">
              <a:rPr lang="en-US" smtClean="0"/>
              <a:t>4/5/2021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C52DA5-8759-4F12-97FD-2D05493844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B87E0-B914-4F1D-84DB-134FB887E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A9FED-809D-4595-BAC6-91ED9FE2EC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63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4852&amp;picture=&amp;jazyk=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-kufkDS09ds?feature=oembed" TargetMode="External"/><Relationship Id="rId6" Type="http://schemas.openxmlformats.org/officeDocument/2006/relationships/image" Target="../media/image6.jpeg"/><Relationship Id="rId5" Type="http://schemas.openxmlformats.org/officeDocument/2006/relationships/hyperlink" Target="https://www.publicdomainpictures.net/view-image.php?image=34852&amp;picture=&amp;jazyk=JP" TargetMode="Externa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34852&amp;picture=&amp;jazyk=J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ublicdomainpictures.net/view-image.php?image=34852&amp;picture=&amp;jazyk=J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mtgilead.k12.oh.us/userfiles/1083/Classes/20749/scenesforteens.pdf" TargetMode="External"/><Relationship Id="rId4" Type="http://schemas.openxmlformats.org/officeDocument/2006/relationships/hyperlink" Target="https://www.publicdomainpictures.net/view-image.php?image=34852&amp;picture=&amp;jazyk=J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4852&amp;picture=&amp;jazyk=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34852&amp;picture=&amp;jazyk=JP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domainpictures.net/view-image.php?image=34852&amp;picture=&amp;jazyk=J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creativecommons.org/licenses/by-sa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r.wiktionary.org/wiki/banc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www.publicdomainpictures.net/view-image.php?image=34852&amp;picture=&amp;jazyk=J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4852&amp;picture=&amp;jazyk=JP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4852&amp;picture=&amp;jazyk=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hyperlink" Target="https://www.publicdomainpictures.net/view-image.php?image=34852&amp;picture=&amp;jazyk=JP" TargetMode="External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hyperlink" Target="http://www.mtgilead.k12.oh.us/userfiles/1083/Classes/20749/scenesforteens.pdf" TargetMode="External"/><Relationship Id="rId4" Type="http://schemas.openxmlformats.org/officeDocument/2006/relationships/hyperlink" Target="https://www.publicdomainpictures.net/view-image.php?image=34852&amp;picture=&amp;jazyk=J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34852&amp;picture=&amp;jazyk=IT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CDE4-6E74-4482-90AC-AC2CA49E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684181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roadway" panose="04040905080B02020502" pitchFamily="82" charset="0"/>
              </a:rPr>
              <a:t>Welcome Actors!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37446-8DBE-4B61-B7FD-B64E5E042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071781"/>
            <a:ext cx="9377779" cy="337581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Please grab your Theatre Journals and take a seat!</a:t>
            </a:r>
          </a:p>
          <a:p>
            <a:r>
              <a:rPr lang="en-US" b="1" dirty="0"/>
              <a:t>Theatre Journal Writing Prompt for Today! </a:t>
            </a:r>
          </a:p>
          <a:p>
            <a:endParaRPr lang="en-US" b="1" dirty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From your reading, write a definition of technique without using your book! </a:t>
            </a:r>
          </a:p>
          <a:p>
            <a:r>
              <a:rPr lang="en-US" b="1" dirty="0">
                <a:solidFill>
                  <a:schemeClr val="bg1"/>
                </a:solidFill>
              </a:rPr>
              <a:t>Today’s Date is Tuesday, April 6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, 2021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409779FD-565E-4BDB-9819-0D4CD473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63" y="3927904"/>
            <a:ext cx="1258873" cy="12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86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Understanding Character Objectives and Actions">
            <a:hlinkClick r:id="" action="ppaction://media"/>
            <a:extLst>
              <a:ext uri="{FF2B5EF4-FFF2-40B4-BE49-F238E27FC236}">
                <a16:creationId xmlns:a16="http://schemas.microsoft.com/office/drawing/2014/main" id="{400EF349-439C-4F92-AE54-D707A8C37B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3632868" y="2543670"/>
            <a:ext cx="4926264" cy="2783339"/>
          </a:xfrm>
          <a:prstGeom prst="rect">
            <a:avLst/>
          </a:prstGeom>
        </p:spPr>
      </p:pic>
      <p:pic>
        <p:nvPicPr>
          <p:cNvPr id="2050" name="Picture 2" descr="Bitmoji Image">
            <a:extLst>
              <a:ext uri="{FF2B5EF4-FFF2-40B4-BE49-F238E27FC236}">
                <a16:creationId xmlns:a16="http://schemas.microsoft.com/office/drawing/2014/main" id="{4BB319E8-4463-4FD3-B87D-B1EAD722E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110" y="5075339"/>
            <a:ext cx="1036972" cy="103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B4B7-4E53-4719-9350-D413DE67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Vocabulary – Put on your Vocab Page!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A2D1A-32C5-49DB-8928-EB986148E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055" y="2500329"/>
            <a:ext cx="7355889" cy="4063568"/>
          </a:xfrm>
          <a:custGeom>
            <a:avLst/>
            <a:gdLst>
              <a:gd name="connsiteX0" fmla="*/ 0 w 7355889"/>
              <a:gd name="connsiteY0" fmla="*/ 0 h 4063568"/>
              <a:gd name="connsiteX1" fmla="*/ 7355889 w 7355889"/>
              <a:gd name="connsiteY1" fmla="*/ 0 h 4063568"/>
              <a:gd name="connsiteX2" fmla="*/ 7355889 w 7355889"/>
              <a:gd name="connsiteY2" fmla="*/ 4063568 h 4063568"/>
              <a:gd name="connsiteX3" fmla="*/ 0 w 7355889"/>
              <a:gd name="connsiteY3" fmla="*/ 4063568 h 4063568"/>
              <a:gd name="connsiteX4" fmla="*/ 0 w 7355889"/>
              <a:gd name="connsiteY4" fmla="*/ 0 h 406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5889" h="4063568" fill="none" extrusionOk="0">
                <a:moveTo>
                  <a:pt x="0" y="0"/>
                </a:moveTo>
                <a:cubicBezTo>
                  <a:pt x="3079678" y="119680"/>
                  <a:pt x="3798312" y="-42888"/>
                  <a:pt x="7355889" y="0"/>
                </a:cubicBezTo>
                <a:cubicBezTo>
                  <a:pt x="7226551" y="1877928"/>
                  <a:pt x="7464012" y="3021574"/>
                  <a:pt x="7355889" y="4063568"/>
                </a:cubicBezTo>
                <a:cubicBezTo>
                  <a:pt x="6369237" y="3951611"/>
                  <a:pt x="1542949" y="4201810"/>
                  <a:pt x="0" y="4063568"/>
                </a:cubicBezTo>
                <a:cubicBezTo>
                  <a:pt x="-81281" y="3252045"/>
                  <a:pt x="-106597" y="1566640"/>
                  <a:pt x="0" y="0"/>
                </a:cubicBezTo>
                <a:close/>
              </a:path>
              <a:path w="7355889" h="4063568" stroke="0" extrusionOk="0">
                <a:moveTo>
                  <a:pt x="0" y="0"/>
                </a:moveTo>
                <a:cubicBezTo>
                  <a:pt x="1016662" y="148109"/>
                  <a:pt x="5691118" y="-138879"/>
                  <a:pt x="7355889" y="0"/>
                </a:cubicBezTo>
                <a:cubicBezTo>
                  <a:pt x="7322538" y="913159"/>
                  <a:pt x="7241500" y="2592606"/>
                  <a:pt x="7355889" y="4063568"/>
                </a:cubicBezTo>
                <a:cubicBezTo>
                  <a:pt x="4894386" y="3900235"/>
                  <a:pt x="1743850" y="3985829"/>
                  <a:pt x="0" y="4063568"/>
                </a:cubicBezTo>
                <a:cubicBezTo>
                  <a:pt x="-114993" y="3208187"/>
                  <a:pt x="-71298" y="1425732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9099999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Action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“…the physical pursuance of a specific goal” (</a:t>
            </a:r>
            <a:r>
              <a:rPr lang="en-US" dirty="0" err="1">
                <a:solidFill>
                  <a:schemeClr val="bg1"/>
                </a:solidFill>
              </a:rPr>
              <a:t>Bruder</a:t>
            </a:r>
            <a:r>
              <a:rPr lang="en-US" dirty="0">
                <a:solidFill>
                  <a:schemeClr val="bg1"/>
                </a:solidFill>
              </a:rPr>
              <a:t>, 13).</a:t>
            </a:r>
          </a:p>
          <a:p>
            <a:r>
              <a:rPr lang="en-US" b="1" dirty="0">
                <a:solidFill>
                  <a:schemeClr val="bg1"/>
                </a:solidFill>
              </a:rPr>
              <a:t>Objective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An objective is something that the character wants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Tactic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tactic is how the character gets what they want </a:t>
            </a:r>
          </a:p>
        </p:txBody>
      </p:sp>
    </p:spTree>
    <p:extLst>
      <p:ext uri="{BB962C8B-B14F-4D97-AF65-F5344CB8AC3E}">
        <p14:creationId xmlns:p14="http://schemas.microsoft.com/office/powerpoint/2010/main" val="1853724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17E2C547-F177-4170-8205-35B198E0BB11}"/>
              </a:ext>
            </a:extLst>
          </p:cNvPr>
          <p:cNvGrpSpPr/>
          <p:nvPr/>
        </p:nvGrpSpPr>
        <p:grpSpPr>
          <a:xfrm>
            <a:off x="3966190" y="1965681"/>
            <a:ext cx="4281776" cy="4021697"/>
            <a:chOff x="15240" y="0"/>
            <a:chExt cx="5890260" cy="5707379"/>
          </a:xfrm>
        </p:grpSpPr>
        <p:sp>
          <p:nvSpPr>
            <p:cNvPr id="9" name="Text Box 24">
              <a:extLst>
                <a:ext uri="{FF2B5EF4-FFF2-40B4-BE49-F238E27FC236}">
                  <a16:creationId xmlns:a16="http://schemas.microsoft.com/office/drawing/2014/main" id="{43560FCE-997B-4D4C-AA44-D44EE1512DA7}"/>
                </a:ext>
              </a:extLst>
            </p:cNvPr>
            <p:cNvSpPr txBox="1"/>
            <p:nvPr/>
          </p:nvSpPr>
          <p:spPr>
            <a:xfrm>
              <a:off x="651382" y="247650"/>
              <a:ext cx="1845349" cy="137922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</a:rPr>
                <a:t>Objective</a:t>
              </a:r>
            </a:p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</a:rPr>
                <a:t>An objective is something that the character wants </a:t>
              </a:r>
            </a:p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0" name="Text Box 25">
              <a:extLst>
                <a:ext uri="{FF2B5EF4-FFF2-40B4-BE49-F238E27FC236}">
                  <a16:creationId xmlns:a16="http://schemas.microsoft.com/office/drawing/2014/main" id="{94CB1FDA-860A-4855-A9D5-110AA94BE5FB}"/>
                </a:ext>
              </a:extLst>
            </p:cNvPr>
            <p:cNvSpPr txBox="1"/>
            <p:nvPr/>
          </p:nvSpPr>
          <p:spPr>
            <a:xfrm>
              <a:off x="3257550" y="247650"/>
              <a:ext cx="2004059" cy="1379221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</a:rPr>
                <a:t>Action </a:t>
              </a:r>
            </a:p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i="0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</a:rPr>
                <a:t>An action is how you physically achieve your objective</a:t>
              </a:r>
              <a:endParaRPr kumimoji="0" lang="en-US" sz="1000" i="0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11" name="Text Box 26">
              <a:extLst>
                <a:ext uri="{FF2B5EF4-FFF2-40B4-BE49-F238E27FC236}">
                  <a16:creationId xmlns:a16="http://schemas.microsoft.com/office/drawing/2014/main" id="{47A339C0-E1D1-406A-9536-B3873B3BEA72}"/>
                </a:ext>
              </a:extLst>
            </p:cNvPr>
            <p:cNvSpPr txBox="1"/>
            <p:nvPr/>
          </p:nvSpPr>
          <p:spPr>
            <a:xfrm>
              <a:off x="1927860" y="2350770"/>
              <a:ext cx="2065020" cy="246888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sng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</a:rPr>
                <a:t>Tactic</a:t>
              </a:r>
            </a:p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Georgia" panose="02040502050405020303" pitchFamily="18" charset="0"/>
                  <a:ea typeface="Calibri" panose="020F0502020204030204" pitchFamily="34" charset="0"/>
                </a:rPr>
                <a:t>A tactic is how the character gets what they want </a:t>
              </a:r>
            </a:p>
            <a:p>
              <a:pPr marL="0" marR="0" lvl="0" indent="0" algn="ctr" defTabSz="91440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97974A3-9850-41BF-B736-C25BACB72758}"/>
                </a:ext>
              </a:extLst>
            </p:cNvPr>
            <p:cNvGrpSpPr/>
            <p:nvPr/>
          </p:nvGrpSpPr>
          <p:grpSpPr>
            <a:xfrm>
              <a:off x="15240" y="0"/>
              <a:ext cx="5890260" cy="5707379"/>
              <a:chOff x="15240" y="0"/>
              <a:chExt cx="5890260" cy="570737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EA0E7BB3-1F58-455F-BC26-DCF4BD80E4B3}"/>
                  </a:ext>
                </a:extLst>
              </p:cNvPr>
              <p:cNvGrpSpPr/>
              <p:nvPr/>
            </p:nvGrpSpPr>
            <p:grpSpPr>
              <a:xfrm>
                <a:off x="335280" y="0"/>
                <a:ext cx="5135880" cy="4724400"/>
                <a:chOff x="0" y="0"/>
                <a:chExt cx="5135880" cy="4724400"/>
              </a:xfrm>
            </p:grpSpPr>
            <p:sp>
              <p:nvSpPr>
                <p:cNvPr id="15" name="Flowchart: Connector 14">
                  <a:extLst>
                    <a:ext uri="{FF2B5EF4-FFF2-40B4-BE49-F238E27FC236}">
                      <a16:creationId xmlns:a16="http://schemas.microsoft.com/office/drawing/2014/main" id="{B7480435-1193-4D76-9991-F2B26EDC1C27}"/>
                    </a:ext>
                  </a:extLst>
                </p:cNvPr>
                <p:cNvSpPr/>
                <p:nvPr/>
              </p:nvSpPr>
              <p:spPr>
                <a:xfrm>
                  <a:off x="0" y="68580"/>
                  <a:ext cx="2567940" cy="2514600"/>
                </a:xfrm>
                <a:prstGeom prst="flowChartConnector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lowchart: Connector 15">
                  <a:extLst>
                    <a:ext uri="{FF2B5EF4-FFF2-40B4-BE49-F238E27FC236}">
                      <a16:creationId xmlns:a16="http://schemas.microsoft.com/office/drawing/2014/main" id="{C8291087-949C-44F5-8370-9E1084E41670}"/>
                    </a:ext>
                  </a:extLst>
                </p:cNvPr>
                <p:cNvSpPr/>
                <p:nvPr/>
              </p:nvSpPr>
              <p:spPr>
                <a:xfrm>
                  <a:off x="2567940" y="0"/>
                  <a:ext cx="2567940" cy="2514600"/>
                </a:xfrm>
                <a:prstGeom prst="flowChartConnector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7" name="Flowchart: Connector 16">
                  <a:extLst>
                    <a:ext uri="{FF2B5EF4-FFF2-40B4-BE49-F238E27FC236}">
                      <a16:creationId xmlns:a16="http://schemas.microsoft.com/office/drawing/2014/main" id="{9B77B2AA-62D5-454D-B460-A43C3827ADB2}"/>
                    </a:ext>
                  </a:extLst>
                </p:cNvPr>
                <p:cNvSpPr/>
                <p:nvPr/>
              </p:nvSpPr>
              <p:spPr>
                <a:xfrm>
                  <a:off x="1325880" y="2232660"/>
                  <a:ext cx="2598420" cy="2491740"/>
                </a:xfrm>
                <a:prstGeom prst="flowChartConnector">
                  <a:avLst/>
                </a:prstGeom>
                <a:noFill/>
                <a:ln w="12700" cap="flat" cmpd="sng" algn="ctr">
                  <a:solidFill>
                    <a:srgbClr val="70AD47">
                      <a:lumMod val="75000"/>
                    </a:srgbClr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" name="Text Box 27">
                <a:extLst>
                  <a:ext uri="{FF2B5EF4-FFF2-40B4-BE49-F238E27FC236}">
                    <a16:creationId xmlns:a16="http://schemas.microsoft.com/office/drawing/2014/main" id="{0646597B-23D7-4D11-B91C-6F7F4C8C34BD}"/>
                  </a:ext>
                </a:extLst>
              </p:cNvPr>
              <p:cNvSpPr txBox="1"/>
              <p:nvPr/>
            </p:nvSpPr>
            <p:spPr>
              <a:xfrm>
                <a:off x="15240" y="4815840"/>
                <a:ext cx="5890260" cy="89153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200" b="1" i="0" u="sng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Georgia" panose="02040502050405020303" pitchFamily="18" charset="0"/>
                    <a:ea typeface="Calibri" panose="020F0502020204030204" pitchFamily="34" charset="0"/>
                  </a:rPr>
                  <a:t>What do these three terms have in common?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20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400" b="1" kern="0" dirty="0">
                    <a:solidFill>
                      <a:schemeClr val="bg1"/>
                    </a:solidFill>
                    <a:latin typeface="Georgia" panose="02040502050405020303" pitchFamily="18" charset="0"/>
                    <a:ea typeface="Calibri" panose="020F0502020204030204" pitchFamily="34" charset="0"/>
                  </a:rPr>
                  <a:t>They are used to create a character!</a:t>
                </a:r>
                <a:endParaRPr kumimoji="0" lang="en-US" sz="1400" b="0" i="0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p:grp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59081782-3BF1-4F6B-9F43-3ECB1C91A503}"/>
              </a:ext>
            </a:extLst>
          </p:cNvPr>
          <p:cNvSpPr txBox="1">
            <a:spLocks/>
          </p:cNvSpPr>
          <p:nvPr/>
        </p:nvSpPr>
        <p:spPr>
          <a:xfrm>
            <a:off x="807734" y="-22201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</a:rPr>
              <a:t>How did you do? </a:t>
            </a:r>
          </a:p>
        </p:txBody>
      </p:sp>
    </p:spTree>
    <p:extLst>
      <p:ext uri="{BB962C8B-B14F-4D97-AF65-F5344CB8AC3E}">
        <p14:creationId xmlns:p14="http://schemas.microsoft.com/office/powerpoint/2010/main" val="3916712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D96780-111A-4D95-B135-189A86EE9291}"/>
              </a:ext>
            </a:extLst>
          </p:cNvPr>
          <p:cNvSpPr txBox="1"/>
          <p:nvPr/>
        </p:nvSpPr>
        <p:spPr>
          <a:xfrm>
            <a:off x="3048697" y="22913"/>
            <a:ext cx="609460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Broadway" panose="04040905080B02020502" pitchFamily="82" charset="0"/>
              </a:rPr>
              <a:t>Scenes!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Broadway" panose="04040905080B02020502" pitchFamily="82" charset="0"/>
              </a:rPr>
              <a:t> Find the objective, action, and tactic for your character!</a:t>
            </a:r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A5A1D-25F5-4B90-A124-40A65056B937}"/>
              </a:ext>
            </a:extLst>
          </p:cNvPr>
          <p:cNvSpPr txBox="1"/>
          <p:nvPr/>
        </p:nvSpPr>
        <p:spPr>
          <a:xfrm>
            <a:off x="3306660" y="2331400"/>
            <a:ext cx="5578679" cy="1569660"/>
          </a:xfrm>
          <a:prstGeom prst="rect">
            <a:avLst/>
          </a:prstGeom>
          <a:solidFill>
            <a:srgbClr val="DE00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roadway" panose="04040905080B02020502" pitchFamily="8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Choose a Scene! </a:t>
            </a:r>
            <a:endParaRPr 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4715280B-395A-437E-9E18-74BDBBA1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68" y="4249763"/>
            <a:ext cx="1569661" cy="15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366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CDE4-6E74-4482-90AC-AC2CA49E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684181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roadway" panose="04040905080B02020502" pitchFamily="82" charset="0"/>
              </a:rPr>
              <a:t>Welcome Actors!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37446-8DBE-4B61-B7FD-B64E5E042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071781"/>
            <a:ext cx="9377779" cy="3375812"/>
          </a:xfrm>
        </p:spPr>
        <p:txBody>
          <a:bodyPr>
            <a:normAutofit/>
          </a:bodyPr>
          <a:lstStyle/>
          <a:p>
            <a:r>
              <a:rPr lang="en-US" b="1" dirty="0"/>
              <a:t>Today is a WORKDAY! Please use it wisely!</a:t>
            </a:r>
          </a:p>
          <a:p>
            <a:endParaRPr lang="en-US" b="1" dirty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Volume 1 Please! </a:t>
            </a:r>
          </a:p>
          <a:p>
            <a:r>
              <a:rPr lang="en-US" b="1" dirty="0">
                <a:solidFill>
                  <a:schemeClr val="bg1"/>
                </a:solidFill>
              </a:rPr>
              <a:t>Today’s Date is Friday, April 9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, 2021</a:t>
            </a:r>
          </a:p>
        </p:txBody>
      </p:sp>
      <p:pic>
        <p:nvPicPr>
          <p:cNvPr id="3074" name="Picture 2" descr="you got it boss">
            <a:extLst>
              <a:ext uri="{FF2B5EF4-FFF2-40B4-BE49-F238E27FC236}">
                <a16:creationId xmlns:a16="http://schemas.microsoft.com/office/drawing/2014/main" id="{F2A96F75-F6B0-45A3-B6DB-9858F237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568" y="3572758"/>
            <a:ext cx="1732863" cy="1732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0260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EB4B7-4E53-4719-9350-D413DE671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Vocabulary – Put on your Vocab Page!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A2D1A-32C5-49DB-8928-EB986148E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8055" y="2500329"/>
            <a:ext cx="7355889" cy="4063568"/>
          </a:xfrm>
          <a:custGeom>
            <a:avLst/>
            <a:gdLst>
              <a:gd name="connsiteX0" fmla="*/ 0 w 7355889"/>
              <a:gd name="connsiteY0" fmla="*/ 0 h 4063568"/>
              <a:gd name="connsiteX1" fmla="*/ 7355889 w 7355889"/>
              <a:gd name="connsiteY1" fmla="*/ 0 h 4063568"/>
              <a:gd name="connsiteX2" fmla="*/ 7355889 w 7355889"/>
              <a:gd name="connsiteY2" fmla="*/ 4063568 h 4063568"/>
              <a:gd name="connsiteX3" fmla="*/ 0 w 7355889"/>
              <a:gd name="connsiteY3" fmla="*/ 4063568 h 4063568"/>
              <a:gd name="connsiteX4" fmla="*/ 0 w 7355889"/>
              <a:gd name="connsiteY4" fmla="*/ 0 h 40635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5889" h="4063568" fill="none" extrusionOk="0">
                <a:moveTo>
                  <a:pt x="0" y="0"/>
                </a:moveTo>
                <a:cubicBezTo>
                  <a:pt x="3079678" y="119680"/>
                  <a:pt x="3798312" y="-42888"/>
                  <a:pt x="7355889" y="0"/>
                </a:cubicBezTo>
                <a:cubicBezTo>
                  <a:pt x="7226551" y="1877928"/>
                  <a:pt x="7464012" y="3021574"/>
                  <a:pt x="7355889" y="4063568"/>
                </a:cubicBezTo>
                <a:cubicBezTo>
                  <a:pt x="6369237" y="3951611"/>
                  <a:pt x="1542949" y="4201810"/>
                  <a:pt x="0" y="4063568"/>
                </a:cubicBezTo>
                <a:cubicBezTo>
                  <a:pt x="-81281" y="3252045"/>
                  <a:pt x="-106597" y="1566640"/>
                  <a:pt x="0" y="0"/>
                </a:cubicBezTo>
                <a:close/>
              </a:path>
              <a:path w="7355889" h="4063568" stroke="0" extrusionOk="0">
                <a:moveTo>
                  <a:pt x="0" y="0"/>
                </a:moveTo>
                <a:cubicBezTo>
                  <a:pt x="1016662" y="148109"/>
                  <a:pt x="5691118" y="-138879"/>
                  <a:pt x="7355889" y="0"/>
                </a:cubicBezTo>
                <a:cubicBezTo>
                  <a:pt x="7322538" y="913159"/>
                  <a:pt x="7241500" y="2592606"/>
                  <a:pt x="7355889" y="4063568"/>
                </a:cubicBezTo>
                <a:cubicBezTo>
                  <a:pt x="4894386" y="3900235"/>
                  <a:pt x="1743850" y="3985829"/>
                  <a:pt x="0" y="4063568"/>
                </a:cubicBezTo>
                <a:cubicBezTo>
                  <a:pt x="-114993" y="3208187"/>
                  <a:pt x="-71298" y="1425732"/>
                  <a:pt x="0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5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9099999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Technique: 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“Technique is a knowledge of the tools that may be used for certain craft and an understanding of how to apply these tools” (</a:t>
            </a:r>
            <a:r>
              <a:rPr lang="en-US" dirty="0" err="1">
                <a:solidFill>
                  <a:schemeClr val="bg1"/>
                </a:solidFill>
              </a:rPr>
              <a:t>Bruder</a:t>
            </a:r>
            <a:r>
              <a:rPr lang="en-US" dirty="0">
                <a:solidFill>
                  <a:schemeClr val="bg1"/>
                </a:solidFill>
              </a:rPr>
              <a:t>, 8).</a:t>
            </a:r>
          </a:p>
          <a:p>
            <a:r>
              <a:rPr lang="en-US" b="1" dirty="0">
                <a:solidFill>
                  <a:schemeClr val="bg1"/>
                </a:solidFill>
              </a:rPr>
              <a:t>Acting Technique (Vocab added on Monday!):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 technique that is used to approach acting in relation to a specific method 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081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A2C2CFF-3BA0-4BFD-B8C1-1FF1A9BE4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oadway" panose="04040905080B02020502" pitchFamily="82" charset="0"/>
              </a:rPr>
              <a:t>An Action Must…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DD8EA4-77CB-49B2-94DE-BF8DC4294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 physically capable of being done.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 fun to do.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 specific.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Have its test in the other person.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Not be an errand.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Not presuppose any physical or emotional state.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Not be manipulative.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Have a “cap.” </a:t>
            </a:r>
          </a:p>
          <a:p>
            <a:pPr marL="514350" indent="-514350"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Be in line with the intentions of the playwright. </a:t>
            </a:r>
          </a:p>
        </p:txBody>
      </p:sp>
    </p:spTree>
    <p:extLst>
      <p:ext uri="{BB962C8B-B14F-4D97-AF65-F5344CB8AC3E}">
        <p14:creationId xmlns:p14="http://schemas.microsoft.com/office/powerpoint/2010/main" val="284889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A2C2CFF-3BA0-4BFD-B8C1-1FF1A9BE44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6888" y="845089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Broadway" panose="04040905080B02020502" pitchFamily="82" charset="0"/>
              </a:rPr>
              <a:t>Park Bench Activity </a:t>
            </a:r>
          </a:p>
        </p:txBody>
      </p:sp>
      <p:pic>
        <p:nvPicPr>
          <p:cNvPr id="3" name="Picture 2" descr="A wooden bench in a park&#10;&#10;Description automatically generated with medium confidence">
            <a:extLst>
              <a:ext uri="{FF2B5EF4-FFF2-40B4-BE49-F238E27FC236}">
                <a16:creationId xmlns:a16="http://schemas.microsoft.com/office/drawing/2014/main" id="{4EE82A96-E0B8-48EA-B0B1-06382D8683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619134" y="3429000"/>
            <a:ext cx="2953732" cy="22152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A668EC-9BA8-47B3-B821-27B673EE68F3}"/>
              </a:ext>
            </a:extLst>
          </p:cNvPr>
          <p:cNvSpPr txBox="1"/>
          <p:nvPr/>
        </p:nvSpPr>
        <p:spPr>
          <a:xfrm>
            <a:off x="4619133" y="5797880"/>
            <a:ext cx="42933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fr.wiktionary.org/wiki/banc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46171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859F04-ADEC-42E0-9FE1-02E538261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Broadway" panose="04040905080B02020502" pitchFamily="82" charset="0"/>
              </a:rPr>
              <a:t>Independent Work Time</a:t>
            </a:r>
            <a:r>
              <a:rPr lang="en-US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296820-178E-44D7-9D96-1A3CD8DF2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Let’s get started! Please use Volume 1 since music will be playing in the background while you work! I will be around to help with any questions that you may have!</a:t>
            </a:r>
          </a:p>
          <a:p>
            <a:pPr marL="0" indent="0" algn="ctr">
              <a:buNone/>
            </a:pPr>
            <a:endParaRPr lang="en-US" b="1" dirty="0"/>
          </a:p>
          <a:p>
            <a:pPr marL="0" indent="0" algn="ctr">
              <a:buNone/>
            </a:pPr>
            <a:r>
              <a:rPr lang="en-US" b="1" dirty="0"/>
              <a:t>Due Date: Next Monday! April 12</a:t>
            </a:r>
            <a:r>
              <a:rPr lang="en-US" b="1" baseline="30000" dirty="0"/>
              <a:t>th</a:t>
            </a:r>
            <a:r>
              <a:rPr lang="en-US" b="1" dirty="0"/>
              <a:t>, 2021</a:t>
            </a:r>
          </a:p>
        </p:txBody>
      </p:sp>
      <p:pic>
        <p:nvPicPr>
          <p:cNvPr id="2050" name="Picture 2" descr="Have Fun">
            <a:extLst>
              <a:ext uri="{FF2B5EF4-FFF2-40B4-BE49-F238E27FC236}">
                <a16:creationId xmlns:a16="http://schemas.microsoft.com/office/drawing/2014/main" id="{236B37CE-73BB-418E-A261-0186F1269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491" y="5145437"/>
            <a:ext cx="1109017" cy="110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66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CDE4-6E74-4482-90AC-AC2CA49E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684181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roadway" panose="04040905080B02020502" pitchFamily="82" charset="0"/>
              </a:rPr>
              <a:t>Welcome Actors!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37446-8DBE-4B61-B7FD-B64E5E042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071781"/>
            <a:ext cx="9377779" cy="3375812"/>
          </a:xfrm>
        </p:spPr>
        <p:txBody>
          <a:bodyPr>
            <a:normAutofit/>
          </a:bodyPr>
          <a:lstStyle/>
          <a:p>
            <a:r>
              <a:rPr lang="en-US" b="1" dirty="0"/>
              <a:t>Please grab your Theatre Journals and take a seat!</a:t>
            </a:r>
          </a:p>
          <a:p>
            <a:r>
              <a:rPr lang="en-US" b="1" dirty="0"/>
              <a:t>Theatre Journal Writing Prompt for Today! </a:t>
            </a:r>
          </a:p>
          <a:p>
            <a:endParaRPr lang="en-US" b="1" dirty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Review: What is one of the “an action must” points? </a:t>
            </a:r>
          </a:p>
          <a:p>
            <a:r>
              <a:rPr lang="en-US" b="1" dirty="0">
                <a:solidFill>
                  <a:schemeClr val="bg1"/>
                </a:solidFill>
              </a:rPr>
              <a:t>Today’s Date is Wednesday, April 7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, 2021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409779FD-565E-4BDB-9819-0D4CD473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63" y="3927904"/>
            <a:ext cx="1258873" cy="12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04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7A4D873-BFCD-49C4-A35D-736CB9934C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0599878"/>
              </p:ext>
            </p:extLst>
          </p:nvPr>
        </p:nvGraphicFramePr>
        <p:xfrm>
          <a:off x="3913464" y="2421721"/>
          <a:ext cx="4365072" cy="342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9EAB52C-AB93-4C59-8497-401D4AACADAF}"/>
              </a:ext>
            </a:extLst>
          </p:cNvPr>
          <p:cNvSpPr txBox="1"/>
          <p:nvPr/>
        </p:nvSpPr>
        <p:spPr>
          <a:xfrm>
            <a:off x="3048699" y="335452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roadway" panose="04040905080B02020502" pitchFamily="82" charset="0"/>
              </a:rPr>
              <a:t>Character Action Map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73527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DD96780-111A-4D95-B135-189A86EE9291}"/>
              </a:ext>
            </a:extLst>
          </p:cNvPr>
          <p:cNvSpPr txBox="1"/>
          <p:nvPr/>
        </p:nvSpPr>
        <p:spPr>
          <a:xfrm>
            <a:off x="3048699" y="352230"/>
            <a:ext cx="60946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Broadway" panose="04040905080B02020502" pitchFamily="82" charset="0"/>
              </a:rPr>
              <a:t>Scenes!</a:t>
            </a:r>
            <a:endParaRPr lang="en-US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0A5A1D-25F5-4B90-A124-40A65056B937}"/>
              </a:ext>
            </a:extLst>
          </p:cNvPr>
          <p:cNvSpPr txBox="1"/>
          <p:nvPr/>
        </p:nvSpPr>
        <p:spPr>
          <a:xfrm>
            <a:off x="3306660" y="2331400"/>
            <a:ext cx="5578679" cy="1569660"/>
          </a:xfrm>
          <a:prstGeom prst="rect">
            <a:avLst/>
          </a:prstGeom>
          <a:solidFill>
            <a:srgbClr val="DE000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Broadway" panose="04040905080B02020502" pitchFamily="82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to Choose a Scene! </a:t>
            </a:r>
            <a:endParaRPr lang="en-US" sz="4800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4715280B-395A-437E-9E18-74BDBBA133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168" y="4249763"/>
            <a:ext cx="1569661" cy="156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09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ACDE4-6E74-4482-90AC-AC2CA49E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684181"/>
            <a:ext cx="9144000" cy="23876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Broadway" panose="04040905080B02020502" pitchFamily="82" charset="0"/>
              </a:rPr>
              <a:t>Welcome Actors!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D37446-8DBE-4B61-B7FD-B64E5E042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071781"/>
            <a:ext cx="9377779" cy="3375812"/>
          </a:xfrm>
        </p:spPr>
        <p:txBody>
          <a:bodyPr>
            <a:normAutofit/>
          </a:bodyPr>
          <a:lstStyle/>
          <a:p>
            <a:r>
              <a:rPr lang="en-US" b="1" dirty="0"/>
              <a:t>Please grab your Theatre Journals and take a seat!</a:t>
            </a:r>
          </a:p>
          <a:p>
            <a:r>
              <a:rPr lang="en-US" b="1" dirty="0"/>
              <a:t>Theatre Journal Writing Prompt for Today! </a:t>
            </a:r>
          </a:p>
          <a:p>
            <a:endParaRPr lang="en-US" b="1" dirty="0"/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Define: Objective and Tactic. How do you think these relate to action? </a:t>
            </a:r>
          </a:p>
          <a:p>
            <a:r>
              <a:rPr lang="en-US" b="1" dirty="0">
                <a:solidFill>
                  <a:schemeClr val="bg1"/>
                </a:solidFill>
              </a:rPr>
              <a:t>Today’s Date is Thursday, April 8</a:t>
            </a:r>
            <a:r>
              <a:rPr lang="en-US" b="1" baseline="30000" dirty="0">
                <a:solidFill>
                  <a:schemeClr val="bg1"/>
                </a:solidFill>
              </a:rPr>
              <a:t>th</a:t>
            </a:r>
            <a:r>
              <a:rPr lang="en-US" b="1" dirty="0">
                <a:solidFill>
                  <a:schemeClr val="bg1"/>
                </a:solidFill>
              </a:rPr>
              <a:t>, 2021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409779FD-565E-4BDB-9819-0D4CD473C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563" y="3927904"/>
            <a:ext cx="1258873" cy="1258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711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634</Words>
  <Application>Microsoft Office PowerPoint</Application>
  <PresentationFormat>Widescreen</PresentationFormat>
  <Paragraphs>99</Paragraphs>
  <Slides>14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Broadway</vt:lpstr>
      <vt:lpstr>Calibri</vt:lpstr>
      <vt:lpstr>Calibri Light</vt:lpstr>
      <vt:lpstr>Georgia</vt:lpstr>
      <vt:lpstr>Times New Roman</vt:lpstr>
      <vt:lpstr>Office Theme</vt:lpstr>
      <vt:lpstr>Welcome Actors! </vt:lpstr>
      <vt:lpstr>Vocabulary – Put on your Vocab Page!  </vt:lpstr>
      <vt:lpstr>An Action Must… </vt:lpstr>
      <vt:lpstr>Park Bench Activity </vt:lpstr>
      <vt:lpstr>Independent Work Time!</vt:lpstr>
      <vt:lpstr>Welcome Actors! </vt:lpstr>
      <vt:lpstr>PowerPoint Presentation</vt:lpstr>
      <vt:lpstr>PowerPoint Presentation</vt:lpstr>
      <vt:lpstr>Welcome Actors! </vt:lpstr>
      <vt:lpstr>PowerPoint Presentation</vt:lpstr>
      <vt:lpstr>Vocabulary – Put on your Vocab Page!  </vt:lpstr>
      <vt:lpstr>PowerPoint Presentation</vt:lpstr>
      <vt:lpstr>PowerPoint Presentation</vt:lpstr>
      <vt:lpstr>Welcome Actors!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Actors! </dc:title>
  <dc:creator>Kalaylah Chisolm</dc:creator>
  <cp:lastModifiedBy>Kalaylah Chisolm</cp:lastModifiedBy>
  <cp:revision>10</cp:revision>
  <dcterms:created xsi:type="dcterms:W3CDTF">2021-03-24T03:10:11Z</dcterms:created>
  <dcterms:modified xsi:type="dcterms:W3CDTF">2021-04-05T12:52:22Z</dcterms:modified>
</cp:coreProperties>
</file>